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62" r:id="rId2"/>
    <p:sldMasterId id="2147483663" r:id="rId3"/>
    <p:sldMasterId id="2147483665" r:id="rId4"/>
  </p:sldMasterIdLst>
  <p:notesMasterIdLst>
    <p:notesMasterId r:id="rId47"/>
  </p:notes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8" r:id="rId33"/>
    <p:sldId id="289" r:id="rId34"/>
    <p:sldId id="295" r:id="rId35"/>
    <p:sldId id="296" r:id="rId36"/>
    <p:sldId id="297" r:id="rId37"/>
    <p:sldId id="314" r:id="rId38"/>
    <p:sldId id="315" r:id="rId39"/>
    <p:sldId id="316" r:id="rId40"/>
    <p:sldId id="317" r:id="rId41"/>
    <p:sldId id="318" r:id="rId42"/>
    <p:sldId id="319" r:id="rId43"/>
    <p:sldId id="320" r:id="rId44"/>
    <p:sldId id="321" r:id="rId45"/>
    <p:sldId id="313"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B51B102-3577-4272-A705-9B2DDEBF599F}">
  <a:tblStyle styleId="{7B51B102-3577-4272-A705-9B2DDEBF599F}"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rgbClr val="FFFFFF"/>
      </a:tcTxStyle>
      <a:tcStyle>
        <a:tcBdr/>
        <a:fill>
          <a:solidFill>
            <a:srgbClr val="4472C4"/>
          </a:solidFill>
        </a:fill>
      </a:tcStyle>
    </a:lastCol>
    <a:firstCol>
      <a:tcTxStyle b="on" i="off">
        <a:font>
          <a:latin typeface="Calibri"/>
          <a:ea typeface="Calibri"/>
          <a:cs typeface="Calibri"/>
        </a:font>
        <a:srgbClr val="FFFFFF"/>
      </a:tcTxStyle>
      <a:tcStyle>
        <a:tcBdr/>
        <a:fill>
          <a:solidFill>
            <a:srgbClr val="4472C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472C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472C4"/>
          </a:solidFill>
        </a:fill>
      </a:tcStyle>
    </a:firstRow>
    <a:neCell>
      <a:tcTxStyle/>
      <a:tcStyle>
        <a:tcBdr/>
      </a:tcStyle>
    </a:neCell>
    <a:nwCell>
      <a:tcTxStyle/>
      <a:tcStyle>
        <a:tcBdr/>
      </a:tcStyle>
    </a:nwCell>
  </a:tblStyle>
  <a:tblStyle styleId="{FE52263A-6808-4E72-AF9B-5857D4EAC430}"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420"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486435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532bafff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0532bafff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0532bafff1_0_592:notes"/>
          <p:cNvSpPr txBox="1">
            <a:spLocks noGrp="1"/>
          </p:cNvSpPr>
          <p:nvPr>
            <p:ph type="body" idx="1"/>
          </p:nvPr>
        </p:nvSpPr>
        <p:spPr>
          <a:xfrm>
            <a:off x="685800" y="4343618"/>
            <a:ext cx="5486400" cy="411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10532bafff1_0_5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0532bafff1_0_598:notes"/>
          <p:cNvSpPr txBox="1">
            <a:spLocks noGrp="1"/>
          </p:cNvSpPr>
          <p:nvPr>
            <p:ph type="body" idx="1"/>
          </p:nvPr>
        </p:nvSpPr>
        <p:spPr>
          <a:xfrm>
            <a:off x="685800" y="4343618"/>
            <a:ext cx="5486400" cy="411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g10532bafff1_0_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0532bafff1_0_620:notes"/>
          <p:cNvSpPr txBox="1">
            <a:spLocks noGrp="1"/>
          </p:cNvSpPr>
          <p:nvPr>
            <p:ph type="body" idx="1"/>
          </p:nvPr>
        </p:nvSpPr>
        <p:spPr>
          <a:xfrm>
            <a:off x="685800" y="4343618"/>
            <a:ext cx="5486400" cy="411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g10532bafff1_0_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0532bafff1_0_625:notes"/>
          <p:cNvSpPr txBox="1">
            <a:spLocks noGrp="1"/>
          </p:cNvSpPr>
          <p:nvPr>
            <p:ph type="body" idx="1"/>
          </p:nvPr>
        </p:nvSpPr>
        <p:spPr>
          <a:xfrm>
            <a:off x="685800" y="4343618"/>
            <a:ext cx="5486400" cy="411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g10532bafff1_0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0532bafff1_0_636:notes"/>
          <p:cNvSpPr txBox="1">
            <a:spLocks noGrp="1"/>
          </p:cNvSpPr>
          <p:nvPr>
            <p:ph type="body" idx="1"/>
          </p:nvPr>
        </p:nvSpPr>
        <p:spPr>
          <a:xfrm>
            <a:off x="685800" y="4343618"/>
            <a:ext cx="5486400" cy="411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g10532bafff1_0_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10532bafff1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10532bafff1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0532bafff1_0_717:notes"/>
          <p:cNvSpPr txBox="1">
            <a:spLocks noGrp="1"/>
          </p:cNvSpPr>
          <p:nvPr>
            <p:ph type="body" idx="1"/>
          </p:nvPr>
        </p:nvSpPr>
        <p:spPr>
          <a:xfrm>
            <a:off x="685800" y="4343618"/>
            <a:ext cx="5486400" cy="411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g10532bafff1_0_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10532bafff1_0_723:notes"/>
          <p:cNvSpPr txBox="1">
            <a:spLocks noGrp="1"/>
          </p:cNvSpPr>
          <p:nvPr>
            <p:ph type="body" idx="1"/>
          </p:nvPr>
        </p:nvSpPr>
        <p:spPr>
          <a:xfrm>
            <a:off x="685800" y="4343618"/>
            <a:ext cx="5486400" cy="411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g10532bafff1_0_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0532bafff1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0532bafff1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10532bafff1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10532bafff1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0532bafff1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0532bafff1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0532bafff1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10532bafff1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10532bafff1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10532bafff1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10532bafff1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10532bafff1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0532bafff1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0532bafff1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10532bafff1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10532bafff1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10532bafff1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0532bafff1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0532bafff1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10532bafff1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10532bafff1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10532bafff1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0532bafff1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0532bafff1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0532bafff1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0532bafff1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2281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0532bafff1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10532bafff1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0532bafff1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0532bafff1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08195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0532bafff1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0532bafff1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89229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0532bafff1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0532bafff1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49759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0532bafff1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0532bafff1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5706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0532bafff1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0532bafff1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0532bafff1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0532bafff1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0532bafff1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0532bafff1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0532bafff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0532bafff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0532bafff1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0532bafff1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0532bafff1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10532bafff1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SzPts val="1400"/>
              <a:buNone/>
              <a:defRPr/>
            </a:lvl1pPr>
            <a:lvl2pPr lvl="1" algn="l" rtl="0">
              <a:lnSpc>
                <a:spcPct val="90000"/>
              </a:lnSpc>
              <a:spcBef>
                <a:spcPts val="0"/>
              </a:spcBef>
              <a:spcAft>
                <a:spcPts val="0"/>
              </a:spcAft>
              <a:buSzPts val="1400"/>
              <a:buNone/>
              <a:defRPr/>
            </a:lvl2pPr>
            <a:lvl3pPr lvl="2" algn="l" rtl="0">
              <a:lnSpc>
                <a:spcPct val="90000"/>
              </a:lnSpc>
              <a:spcBef>
                <a:spcPts val="0"/>
              </a:spcBef>
              <a:spcAft>
                <a:spcPts val="0"/>
              </a:spcAft>
              <a:buSzPts val="1400"/>
              <a:buNone/>
              <a:defRPr/>
            </a:lvl3pPr>
            <a:lvl4pPr lvl="3" algn="l" rtl="0">
              <a:lnSpc>
                <a:spcPct val="90000"/>
              </a:lnSpc>
              <a:spcBef>
                <a:spcPts val="0"/>
              </a:spcBef>
              <a:spcAft>
                <a:spcPts val="0"/>
              </a:spcAft>
              <a:buSzPts val="1400"/>
              <a:buNone/>
              <a:defRPr/>
            </a:lvl4pPr>
            <a:lvl5pPr lvl="4" algn="l" rtl="0">
              <a:lnSpc>
                <a:spcPct val="90000"/>
              </a:lnSpc>
              <a:spcBef>
                <a:spcPts val="0"/>
              </a:spcBef>
              <a:spcAft>
                <a:spcPts val="0"/>
              </a:spcAft>
              <a:buSzPts val="1400"/>
              <a:buNone/>
              <a:defRPr/>
            </a:lvl5pPr>
            <a:lvl6pPr lvl="5" algn="l" rtl="0">
              <a:lnSpc>
                <a:spcPct val="90000"/>
              </a:lnSpc>
              <a:spcBef>
                <a:spcPts val="0"/>
              </a:spcBef>
              <a:spcAft>
                <a:spcPts val="0"/>
              </a:spcAft>
              <a:buSzPts val="1400"/>
              <a:buNone/>
              <a:defRPr/>
            </a:lvl6pPr>
            <a:lvl7pPr lvl="6" algn="l" rtl="0">
              <a:lnSpc>
                <a:spcPct val="90000"/>
              </a:lnSpc>
              <a:spcBef>
                <a:spcPts val="0"/>
              </a:spcBef>
              <a:spcAft>
                <a:spcPts val="0"/>
              </a:spcAft>
              <a:buSzPts val="1400"/>
              <a:buNone/>
              <a:defRPr/>
            </a:lvl7pPr>
            <a:lvl8pPr lvl="7" algn="l" rtl="0">
              <a:lnSpc>
                <a:spcPct val="90000"/>
              </a:lnSpc>
              <a:spcBef>
                <a:spcPts val="0"/>
              </a:spcBef>
              <a:spcAft>
                <a:spcPts val="0"/>
              </a:spcAft>
              <a:buSzPts val="1400"/>
              <a:buNone/>
              <a:defRPr/>
            </a:lvl8pPr>
            <a:lvl9pPr lvl="8" algn="l" rtl="0">
              <a:lnSpc>
                <a:spcPct val="90000"/>
              </a:lnSpc>
              <a:spcBef>
                <a:spcPts val="0"/>
              </a:spcBef>
              <a:spcAft>
                <a:spcPts val="0"/>
              </a:spcAft>
              <a:buSzPts val="1400"/>
              <a:buNone/>
              <a:defRPr/>
            </a:lvl9pPr>
          </a:lstStyle>
          <a:p>
            <a:endParaRPr/>
          </a:p>
        </p:txBody>
      </p:sp>
      <p:sp>
        <p:nvSpPr>
          <p:cNvPr id="58" name="Google Shape;58;p14"/>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59" name="Google Shape;59;p1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sz="1200">
                <a:solidFill>
                  <a:srgbClr val="898989"/>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8"/>
        <p:cNvGrpSpPr/>
        <p:nvPr/>
      </p:nvGrpSpPr>
      <p:grpSpPr>
        <a:xfrm>
          <a:off x="0" y="0"/>
          <a:ext cx="0" cy="0"/>
          <a:chOff x="0" y="0"/>
          <a:chExt cx="0" cy="0"/>
        </a:xfrm>
      </p:grpSpPr>
      <p:sp>
        <p:nvSpPr>
          <p:cNvPr id="69" name="Google Shape;69;p1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sz="1200">
                <a:solidFill>
                  <a:srgbClr val="898989"/>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04D58ED-6A6D-294F-BBB6-F53B96272B47}"/>
              </a:ext>
            </a:extLst>
          </p:cNvPr>
          <p:cNvSpPr>
            <a:spLocks noGrp="1"/>
          </p:cNvSpPr>
          <p:nvPr>
            <p:ph type="ctrTitle"/>
          </p:nvPr>
        </p:nvSpPr>
        <p:spPr>
          <a:xfrm>
            <a:off x="1143000" y="841772"/>
            <a:ext cx="6858000" cy="1790700"/>
          </a:xfrm>
        </p:spPr>
        <p:txBody>
          <a:bodyPr anchor="b"/>
          <a:lstStyle>
            <a:lvl1pPr algn="ctr">
              <a:defRPr sz="4500"/>
            </a:lvl1pPr>
          </a:lstStyle>
          <a:p>
            <a:r>
              <a:rPr kumimoji="1" lang="zh-TW" altLang="en-US"/>
              <a:t>按一下以編輯母片標題樣式</a:t>
            </a:r>
          </a:p>
        </p:txBody>
      </p:sp>
      <p:sp>
        <p:nvSpPr>
          <p:cNvPr id="3" name="副標題 2">
            <a:extLst>
              <a:ext uri="{FF2B5EF4-FFF2-40B4-BE49-F238E27FC236}">
                <a16:creationId xmlns:a16="http://schemas.microsoft.com/office/drawing/2014/main" id="{AF8C9EA3-039A-0245-8A73-DA981D5C1D6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zh-TW" altLang="en-US"/>
              <a:t>按一下以編輯母片子標題樣式</a:t>
            </a:r>
          </a:p>
        </p:txBody>
      </p:sp>
      <p:sp>
        <p:nvSpPr>
          <p:cNvPr id="4" name="日期版面配置區 3">
            <a:extLst>
              <a:ext uri="{FF2B5EF4-FFF2-40B4-BE49-F238E27FC236}">
                <a16:creationId xmlns:a16="http://schemas.microsoft.com/office/drawing/2014/main" id="{8C8B958F-DFCA-834D-BFEB-22F31C28DCED}"/>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5" name="頁尾版面配置區 4">
            <a:extLst>
              <a:ext uri="{FF2B5EF4-FFF2-40B4-BE49-F238E27FC236}">
                <a16:creationId xmlns:a16="http://schemas.microsoft.com/office/drawing/2014/main" id="{1E94ADAA-ECFA-7848-8B2E-5512BEE63BF5}"/>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066E7403-703A-344B-80DA-E150835EDCA7}"/>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2702335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20F9EF-8165-9B49-BEF9-45305B6102BC}"/>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953FEED7-A3A3-644B-ABD9-A94114230206}"/>
              </a:ext>
            </a:extLst>
          </p:cNvPr>
          <p:cNvSpPr>
            <a:spLocks noGrp="1"/>
          </p:cNvSpPr>
          <p:nvPr>
            <p:ph idx="1"/>
          </p:nvPr>
        </p:nvSpPr>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498462EB-CB57-0B47-BDAE-707F86D1949E}"/>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5" name="頁尾版面配置區 4">
            <a:extLst>
              <a:ext uri="{FF2B5EF4-FFF2-40B4-BE49-F238E27FC236}">
                <a16:creationId xmlns:a16="http://schemas.microsoft.com/office/drawing/2014/main" id="{203BA432-FA7E-4A43-B229-5D58DD68137B}"/>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5644B063-8D85-1048-B0A9-023FA3CE1723}"/>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2149272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9C72367-0699-1344-8827-B29C61B028A5}"/>
              </a:ext>
            </a:extLst>
          </p:cNvPr>
          <p:cNvSpPr>
            <a:spLocks noGrp="1"/>
          </p:cNvSpPr>
          <p:nvPr>
            <p:ph type="title"/>
          </p:nvPr>
        </p:nvSpPr>
        <p:spPr>
          <a:xfrm>
            <a:off x="623888" y="1282304"/>
            <a:ext cx="7886700" cy="2139553"/>
          </a:xfrm>
        </p:spPr>
        <p:txBody>
          <a:bodyPr anchor="b"/>
          <a:lstStyle>
            <a:lvl1pPr>
              <a:defRPr sz="4500"/>
            </a:lvl1p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AC7C52B3-CEB5-0F41-A897-D4EB173C070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zh-TW" altLang="en-US"/>
              <a:t>按一下以編輯母片文字樣式</a:t>
            </a:r>
          </a:p>
        </p:txBody>
      </p:sp>
      <p:sp>
        <p:nvSpPr>
          <p:cNvPr id="4" name="日期版面配置區 3">
            <a:extLst>
              <a:ext uri="{FF2B5EF4-FFF2-40B4-BE49-F238E27FC236}">
                <a16:creationId xmlns:a16="http://schemas.microsoft.com/office/drawing/2014/main" id="{DDDCC7AC-FE82-6041-B63F-CD3810681180}"/>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5" name="頁尾版面配置區 4">
            <a:extLst>
              <a:ext uri="{FF2B5EF4-FFF2-40B4-BE49-F238E27FC236}">
                <a16:creationId xmlns:a16="http://schemas.microsoft.com/office/drawing/2014/main" id="{80820A58-85A4-DB4F-B13A-F86FAA5E6A75}"/>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7F5C28C3-F99D-F649-8F43-D9ED272BF272}"/>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942807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0B517F-FCBF-8B48-A4E4-70CDBE3C5F40}"/>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821B91B7-18F6-0749-8ED2-A5CC1DD168F1}"/>
              </a:ext>
            </a:extLst>
          </p:cNvPr>
          <p:cNvSpPr>
            <a:spLocks noGrp="1"/>
          </p:cNvSpPr>
          <p:nvPr>
            <p:ph sz="half" idx="1"/>
          </p:nvPr>
        </p:nvSpPr>
        <p:spPr>
          <a:xfrm>
            <a:off x="628650" y="1369219"/>
            <a:ext cx="3886200" cy="3263504"/>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內容版面配置區 3">
            <a:extLst>
              <a:ext uri="{FF2B5EF4-FFF2-40B4-BE49-F238E27FC236}">
                <a16:creationId xmlns:a16="http://schemas.microsoft.com/office/drawing/2014/main" id="{838EA051-BEB0-2144-A85D-D37AB7C3817D}"/>
              </a:ext>
            </a:extLst>
          </p:cNvPr>
          <p:cNvSpPr>
            <a:spLocks noGrp="1"/>
          </p:cNvSpPr>
          <p:nvPr>
            <p:ph sz="half" idx="2"/>
          </p:nvPr>
        </p:nvSpPr>
        <p:spPr>
          <a:xfrm>
            <a:off x="4629150" y="1369219"/>
            <a:ext cx="3886200" cy="3263504"/>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日期版面配置區 4">
            <a:extLst>
              <a:ext uri="{FF2B5EF4-FFF2-40B4-BE49-F238E27FC236}">
                <a16:creationId xmlns:a16="http://schemas.microsoft.com/office/drawing/2014/main" id="{FB3D3A4E-B339-CF44-8D60-7FC0956148A3}"/>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6" name="頁尾版面配置區 5">
            <a:extLst>
              <a:ext uri="{FF2B5EF4-FFF2-40B4-BE49-F238E27FC236}">
                <a16:creationId xmlns:a16="http://schemas.microsoft.com/office/drawing/2014/main" id="{A720C7CD-B7F2-FA48-9828-684BD5C068B2}"/>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E4017400-9A91-2E46-A821-DAFF08DD080D}"/>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21070419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D616D78-2372-B645-B92D-6C996C975195}"/>
              </a:ext>
            </a:extLst>
          </p:cNvPr>
          <p:cNvSpPr>
            <a:spLocks noGrp="1"/>
          </p:cNvSpPr>
          <p:nvPr>
            <p:ph type="title"/>
          </p:nvPr>
        </p:nvSpPr>
        <p:spPr>
          <a:xfrm>
            <a:off x="629841" y="273844"/>
            <a:ext cx="7886700" cy="994172"/>
          </a:xfrm>
        </p:spPr>
        <p:txBody>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F727061B-4E0B-154C-B0AF-13806F240BB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zh-TW" altLang="en-US"/>
              <a:t>按一下以編輯母片文字樣式</a:t>
            </a:r>
          </a:p>
        </p:txBody>
      </p:sp>
      <p:sp>
        <p:nvSpPr>
          <p:cNvPr id="4" name="內容版面配置區 3">
            <a:extLst>
              <a:ext uri="{FF2B5EF4-FFF2-40B4-BE49-F238E27FC236}">
                <a16:creationId xmlns:a16="http://schemas.microsoft.com/office/drawing/2014/main" id="{6EC46100-C383-D148-96A7-1445A209004A}"/>
              </a:ext>
            </a:extLst>
          </p:cNvPr>
          <p:cNvSpPr>
            <a:spLocks noGrp="1"/>
          </p:cNvSpPr>
          <p:nvPr>
            <p:ph sz="half" idx="2"/>
          </p:nvPr>
        </p:nvSpPr>
        <p:spPr>
          <a:xfrm>
            <a:off x="629842" y="1878806"/>
            <a:ext cx="3868340" cy="2763441"/>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文字版面配置區 4">
            <a:extLst>
              <a:ext uri="{FF2B5EF4-FFF2-40B4-BE49-F238E27FC236}">
                <a16:creationId xmlns:a16="http://schemas.microsoft.com/office/drawing/2014/main" id="{A65B4210-F936-3446-AFA0-25EDF979E19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zh-TW" altLang="en-US"/>
              <a:t>按一下以編輯母片文字樣式</a:t>
            </a:r>
          </a:p>
        </p:txBody>
      </p:sp>
      <p:sp>
        <p:nvSpPr>
          <p:cNvPr id="6" name="內容版面配置區 5">
            <a:extLst>
              <a:ext uri="{FF2B5EF4-FFF2-40B4-BE49-F238E27FC236}">
                <a16:creationId xmlns:a16="http://schemas.microsoft.com/office/drawing/2014/main" id="{E74A5543-DF65-6343-B6AA-86738F805281}"/>
              </a:ext>
            </a:extLst>
          </p:cNvPr>
          <p:cNvSpPr>
            <a:spLocks noGrp="1"/>
          </p:cNvSpPr>
          <p:nvPr>
            <p:ph sz="quarter" idx="4"/>
          </p:nvPr>
        </p:nvSpPr>
        <p:spPr>
          <a:xfrm>
            <a:off x="4629150" y="1878806"/>
            <a:ext cx="3887391" cy="2763441"/>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7" name="日期版面配置區 6">
            <a:extLst>
              <a:ext uri="{FF2B5EF4-FFF2-40B4-BE49-F238E27FC236}">
                <a16:creationId xmlns:a16="http://schemas.microsoft.com/office/drawing/2014/main" id="{E6F1E8B0-D219-C448-AD0C-D057090BE7B6}"/>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8" name="頁尾版面配置區 7">
            <a:extLst>
              <a:ext uri="{FF2B5EF4-FFF2-40B4-BE49-F238E27FC236}">
                <a16:creationId xmlns:a16="http://schemas.microsoft.com/office/drawing/2014/main" id="{B01C72AD-56DF-7444-94B2-BEA95299BBFA}"/>
              </a:ext>
            </a:extLst>
          </p:cNvPr>
          <p:cNvSpPr>
            <a:spLocks noGrp="1"/>
          </p:cNvSpPr>
          <p:nvPr>
            <p:ph type="ftr" sz="quarter" idx="11"/>
          </p:nvPr>
        </p:nvSpPr>
        <p:spPr/>
        <p:txBody>
          <a:bodyPr/>
          <a:lstStyle/>
          <a:p>
            <a:endParaRPr kumimoji="1" lang="zh-TW" altLang="en-US"/>
          </a:p>
        </p:txBody>
      </p:sp>
      <p:sp>
        <p:nvSpPr>
          <p:cNvPr id="9" name="投影片編號版面配置區 8">
            <a:extLst>
              <a:ext uri="{FF2B5EF4-FFF2-40B4-BE49-F238E27FC236}">
                <a16:creationId xmlns:a16="http://schemas.microsoft.com/office/drawing/2014/main" id="{6E25D27F-B6E4-7744-ADA2-73CF5BFACEF9}"/>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1049635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9934CE-081B-B542-AC41-48E075767966}"/>
              </a:ext>
            </a:extLst>
          </p:cNvPr>
          <p:cNvSpPr>
            <a:spLocks noGrp="1"/>
          </p:cNvSpPr>
          <p:nvPr>
            <p:ph type="title"/>
          </p:nvPr>
        </p:nvSpPr>
        <p:spPr/>
        <p:txBody>
          <a:bodyPr/>
          <a:lstStyle/>
          <a:p>
            <a:r>
              <a:rPr kumimoji="1" lang="zh-TW" altLang="en-US"/>
              <a:t>按一下以編輯母片標題樣式</a:t>
            </a:r>
          </a:p>
        </p:txBody>
      </p:sp>
      <p:sp>
        <p:nvSpPr>
          <p:cNvPr id="3" name="日期版面配置區 2">
            <a:extLst>
              <a:ext uri="{FF2B5EF4-FFF2-40B4-BE49-F238E27FC236}">
                <a16:creationId xmlns:a16="http://schemas.microsoft.com/office/drawing/2014/main" id="{BC83F297-DA4E-E44A-A8A0-02F51700078D}"/>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4" name="頁尾版面配置區 3">
            <a:extLst>
              <a:ext uri="{FF2B5EF4-FFF2-40B4-BE49-F238E27FC236}">
                <a16:creationId xmlns:a16="http://schemas.microsoft.com/office/drawing/2014/main" id="{05FA1CBD-A47D-C541-B707-6297C0FB546E}"/>
              </a:ext>
            </a:extLst>
          </p:cNvPr>
          <p:cNvSpPr>
            <a:spLocks noGrp="1"/>
          </p:cNvSpPr>
          <p:nvPr>
            <p:ph type="ftr" sz="quarter" idx="11"/>
          </p:nvPr>
        </p:nvSpPr>
        <p:spPr/>
        <p:txBody>
          <a:bodyPr/>
          <a:lstStyle/>
          <a:p>
            <a:endParaRPr kumimoji="1" lang="zh-TW" altLang="en-US"/>
          </a:p>
        </p:txBody>
      </p:sp>
      <p:sp>
        <p:nvSpPr>
          <p:cNvPr id="5" name="投影片編號版面配置區 4">
            <a:extLst>
              <a:ext uri="{FF2B5EF4-FFF2-40B4-BE49-F238E27FC236}">
                <a16:creationId xmlns:a16="http://schemas.microsoft.com/office/drawing/2014/main" id="{F6BC8AF0-73C6-CC48-8A2D-C37EFEC3037F}"/>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2770927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254141CE-BA79-1142-9895-AE2FE8940D67}"/>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3" name="頁尾版面配置區 2">
            <a:extLst>
              <a:ext uri="{FF2B5EF4-FFF2-40B4-BE49-F238E27FC236}">
                <a16:creationId xmlns:a16="http://schemas.microsoft.com/office/drawing/2014/main" id="{A1FDEC94-C433-7444-8196-442291EC034D}"/>
              </a:ext>
            </a:extLst>
          </p:cNvPr>
          <p:cNvSpPr>
            <a:spLocks noGrp="1"/>
          </p:cNvSpPr>
          <p:nvPr>
            <p:ph type="ftr" sz="quarter" idx="1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ED54D772-617D-5943-8385-FE981F8D61CE}"/>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4269806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AF46122-0F3E-F744-A26E-4BF6E76A99F2}"/>
              </a:ext>
            </a:extLst>
          </p:cNvPr>
          <p:cNvSpPr>
            <a:spLocks noGrp="1"/>
          </p:cNvSpPr>
          <p:nvPr>
            <p:ph type="title"/>
          </p:nvPr>
        </p:nvSpPr>
        <p:spPr>
          <a:xfrm>
            <a:off x="629841" y="342900"/>
            <a:ext cx="2949178" cy="1200150"/>
          </a:xfrm>
        </p:spPr>
        <p:txBody>
          <a:bodyPr anchor="b"/>
          <a:lstStyle>
            <a:lvl1pPr>
              <a:defRPr sz="2400"/>
            </a:lvl1p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7B320FDE-D818-E447-A7BC-6D28416628CD}"/>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文字版面配置區 3">
            <a:extLst>
              <a:ext uri="{FF2B5EF4-FFF2-40B4-BE49-F238E27FC236}">
                <a16:creationId xmlns:a16="http://schemas.microsoft.com/office/drawing/2014/main" id="{C15250BA-B522-364F-802D-3A7EBFE70BD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zh-TW" altLang="en-US"/>
              <a:t>按一下以編輯母片文字樣式</a:t>
            </a:r>
          </a:p>
        </p:txBody>
      </p:sp>
      <p:sp>
        <p:nvSpPr>
          <p:cNvPr id="5" name="日期版面配置區 4">
            <a:extLst>
              <a:ext uri="{FF2B5EF4-FFF2-40B4-BE49-F238E27FC236}">
                <a16:creationId xmlns:a16="http://schemas.microsoft.com/office/drawing/2014/main" id="{6536B8E6-9F51-DD41-B2BB-1760E5E49380}"/>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6" name="頁尾版面配置區 5">
            <a:extLst>
              <a:ext uri="{FF2B5EF4-FFF2-40B4-BE49-F238E27FC236}">
                <a16:creationId xmlns:a16="http://schemas.microsoft.com/office/drawing/2014/main" id="{1366290A-AED6-1742-B1C8-6715F15D1C03}"/>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9171912D-D548-1E49-AE77-894765A8E0CE}"/>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875255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8CF83A7-B143-D640-8502-8B413E93DAF7}"/>
              </a:ext>
            </a:extLst>
          </p:cNvPr>
          <p:cNvSpPr>
            <a:spLocks noGrp="1"/>
          </p:cNvSpPr>
          <p:nvPr>
            <p:ph type="title"/>
          </p:nvPr>
        </p:nvSpPr>
        <p:spPr>
          <a:xfrm>
            <a:off x="629841" y="342900"/>
            <a:ext cx="2949178" cy="1200150"/>
          </a:xfrm>
        </p:spPr>
        <p:txBody>
          <a:bodyPr anchor="b"/>
          <a:lstStyle>
            <a:lvl1pPr>
              <a:defRPr sz="2400"/>
            </a:lvl1pPr>
          </a:lstStyle>
          <a:p>
            <a:r>
              <a:rPr kumimoji="1" lang="zh-TW" altLang="en-US"/>
              <a:t>按一下以編輯母片標題樣式</a:t>
            </a:r>
          </a:p>
        </p:txBody>
      </p:sp>
      <p:sp>
        <p:nvSpPr>
          <p:cNvPr id="3" name="圖片版面配置區 2">
            <a:extLst>
              <a:ext uri="{FF2B5EF4-FFF2-40B4-BE49-F238E27FC236}">
                <a16:creationId xmlns:a16="http://schemas.microsoft.com/office/drawing/2014/main" id="{6B2CCA90-73E7-FB43-B2F8-2BBF3513D915}"/>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zh-TW" altLang="en-US"/>
          </a:p>
        </p:txBody>
      </p:sp>
      <p:sp>
        <p:nvSpPr>
          <p:cNvPr id="4" name="文字版面配置區 3">
            <a:extLst>
              <a:ext uri="{FF2B5EF4-FFF2-40B4-BE49-F238E27FC236}">
                <a16:creationId xmlns:a16="http://schemas.microsoft.com/office/drawing/2014/main" id="{FBC88A13-8E67-3041-98F6-784104D9A0D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zh-TW" altLang="en-US"/>
              <a:t>按一下以編輯母片文字樣式</a:t>
            </a:r>
          </a:p>
        </p:txBody>
      </p:sp>
      <p:sp>
        <p:nvSpPr>
          <p:cNvPr id="5" name="日期版面配置區 4">
            <a:extLst>
              <a:ext uri="{FF2B5EF4-FFF2-40B4-BE49-F238E27FC236}">
                <a16:creationId xmlns:a16="http://schemas.microsoft.com/office/drawing/2014/main" id="{EAF42395-8290-4A4A-B3A3-FE980336850F}"/>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6" name="頁尾版面配置區 5">
            <a:extLst>
              <a:ext uri="{FF2B5EF4-FFF2-40B4-BE49-F238E27FC236}">
                <a16:creationId xmlns:a16="http://schemas.microsoft.com/office/drawing/2014/main" id="{91AFDE41-B78A-2445-87D3-EB76AA6C250C}"/>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0AE55A4C-66DE-8741-8895-7AB874FAA7C5}"/>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5405336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FE4A47-30B5-4545-832B-BDF92A02D7F2}"/>
              </a:ext>
            </a:extLst>
          </p:cNvPr>
          <p:cNvSpPr>
            <a:spLocks noGrp="1"/>
          </p:cNvSpPr>
          <p:nvPr>
            <p:ph type="title"/>
          </p:nvPr>
        </p:nvSpPr>
        <p:spPr/>
        <p:txBody>
          <a:bodyPr/>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id="{56D0CF63-658F-4B46-91FB-0E5AF38C5BDE}"/>
              </a:ext>
            </a:extLst>
          </p:cNvPr>
          <p:cNvSpPr>
            <a:spLocks noGrp="1"/>
          </p:cNvSpPr>
          <p:nvPr>
            <p:ph type="body" orient="vert" idx="1"/>
          </p:nvPr>
        </p:nvSpPr>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DBD83CEF-19D6-DB46-87A1-35F4FAAEAC54}"/>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5" name="頁尾版面配置區 4">
            <a:extLst>
              <a:ext uri="{FF2B5EF4-FFF2-40B4-BE49-F238E27FC236}">
                <a16:creationId xmlns:a16="http://schemas.microsoft.com/office/drawing/2014/main" id="{DFEF507D-76F4-9F40-834B-8D5D443132BF}"/>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63D4C08C-5AC6-E446-A4B1-6B25DE7CE91C}"/>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405321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BB144C83-1678-F64E-820A-7F74689330B7}"/>
              </a:ext>
            </a:extLst>
          </p:cNvPr>
          <p:cNvSpPr>
            <a:spLocks noGrp="1"/>
          </p:cNvSpPr>
          <p:nvPr>
            <p:ph type="title" orient="vert"/>
          </p:nvPr>
        </p:nvSpPr>
        <p:spPr>
          <a:xfrm>
            <a:off x="6543675" y="273844"/>
            <a:ext cx="1971675" cy="4358879"/>
          </a:xfrm>
        </p:spPr>
        <p:txBody>
          <a:bodyPr vert="eaVert"/>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id="{1AE95207-974B-3D4A-B878-F51A8FD39A6F}"/>
              </a:ext>
            </a:extLst>
          </p:cNvPr>
          <p:cNvSpPr>
            <a:spLocks noGrp="1"/>
          </p:cNvSpPr>
          <p:nvPr>
            <p:ph type="body" orient="vert" idx="1"/>
          </p:nvPr>
        </p:nvSpPr>
        <p:spPr>
          <a:xfrm>
            <a:off x="628650" y="273844"/>
            <a:ext cx="5800725" cy="4358879"/>
          </a:xfrm>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0A674ECA-5424-0E44-8DEF-D77CC05617B9}"/>
              </a:ext>
            </a:extLst>
          </p:cNvPr>
          <p:cNvSpPr>
            <a:spLocks noGrp="1"/>
          </p:cNvSpPr>
          <p:nvPr>
            <p:ph type="dt" sz="half" idx="10"/>
          </p:nvPr>
        </p:nvSpPr>
        <p:spPr/>
        <p:txBody>
          <a:bodyPr/>
          <a:lstStyle/>
          <a:p>
            <a:fld id="{34FD50AA-814B-2344-939A-683D0F30882B}" type="datetimeFigureOut">
              <a:rPr kumimoji="1" lang="zh-TW" altLang="en-US" smtClean="0"/>
              <a:t>2021/12/16</a:t>
            </a:fld>
            <a:endParaRPr kumimoji="1" lang="zh-TW" altLang="en-US"/>
          </a:p>
        </p:txBody>
      </p:sp>
      <p:sp>
        <p:nvSpPr>
          <p:cNvPr id="5" name="頁尾版面配置區 4">
            <a:extLst>
              <a:ext uri="{FF2B5EF4-FFF2-40B4-BE49-F238E27FC236}">
                <a16:creationId xmlns:a16="http://schemas.microsoft.com/office/drawing/2014/main" id="{E6FEB04C-5CCD-904B-AC01-186BC268365A}"/>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861C94E3-3732-EC43-B7A8-464A1D4F9749}"/>
              </a:ext>
            </a:extLst>
          </p:cNvPr>
          <p:cNvSpPr>
            <a:spLocks noGrp="1"/>
          </p:cNvSpPr>
          <p:nvPr>
            <p:ph type="sldNum" sz="quarter" idx="12"/>
          </p:nvPr>
        </p:nvSpPr>
        <p:spPr/>
        <p:txBody>
          <a:body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3245632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64" name="Google Shape;64;p15"/>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1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6" name="Google Shape;66;p1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 name="Google Shape;67;p1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4CF017CF-3F25-CE49-9EC9-B38FAC3D92B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FCA5A276-FC03-4B4E-A7F7-DF552E2E5734}"/>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5AB1AA1E-25EB-DE42-8260-9A9FBAA994C9}"/>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4FD50AA-814B-2344-939A-683D0F30882B}" type="datetimeFigureOut">
              <a:rPr kumimoji="1" lang="zh-TW" altLang="en-US" smtClean="0"/>
              <a:t>2021/12/16</a:t>
            </a:fld>
            <a:endParaRPr kumimoji="1" lang="zh-TW" altLang="en-US"/>
          </a:p>
        </p:txBody>
      </p:sp>
      <p:sp>
        <p:nvSpPr>
          <p:cNvPr id="5" name="頁尾版面配置區 4">
            <a:extLst>
              <a:ext uri="{FF2B5EF4-FFF2-40B4-BE49-F238E27FC236}">
                <a16:creationId xmlns:a16="http://schemas.microsoft.com/office/drawing/2014/main" id="{4DE8E2AC-5E69-1742-8815-8CC3AF3579F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zh-TW" altLang="en-US"/>
          </a:p>
        </p:txBody>
      </p:sp>
      <p:sp>
        <p:nvSpPr>
          <p:cNvPr id="6" name="投影片編號版面配置區 5">
            <a:extLst>
              <a:ext uri="{FF2B5EF4-FFF2-40B4-BE49-F238E27FC236}">
                <a16:creationId xmlns:a16="http://schemas.microsoft.com/office/drawing/2014/main" id="{399F84D7-05F7-4145-BDD4-482796CB758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05E3A7F-E4C9-B547-9CE5-443A247A2DD7}" type="slidenum">
              <a:rPr kumimoji="1" lang="zh-TW" altLang="en-US" smtClean="0"/>
              <a:t>‹#›</a:t>
            </a:fld>
            <a:endParaRPr kumimoji="1" lang="zh-TW" altLang="en-US"/>
          </a:p>
        </p:txBody>
      </p:sp>
    </p:spTree>
    <p:extLst>
      <p:ext uri="{BB962C8B-B14F-4D97-AF65-F5344CB8AC3E}">
        <p14:creationId xmlns:p14="http://schemas.microsoft.com/office/powerpoint/2010/main" val="299986650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75"/>
        <p:cNvGrpSpPr/>
        <p:nvPr/>
      </p:nvGrpSpPr>
      <p:grpSpPr>
        <a:xfrm>
          <a:off x="0" y="0"/>
          <a:ext cx="0" cy="0"/>
          <a:chOff x="0" y="0"/>
          <a:chExt cx="0" cy="0"/>
        </a:xfrm>
      </p:grpSpPr>
      <p:sp>
        <p:nvSpPr>
          <p:cNvPr id="76" name="Google Shape;76;p17"/>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7"/>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8" name="Google Shape;78;p17"/>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79" name="Google Shape;79;p17"/>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80" name="Google Shape;80;p17"/>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81" name="Google Shape;81;p17"/>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7"/>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7"/>
          <p:cNvSpPr txBox="1"/>
          <p:nvPr/>
        </p:nvSpPr>
        <p:spPr>
          <a:xfrm>
            <a:off x="409800" y="815825"/>
            <a:ext cx="83244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110學年度</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普通型高級中學數理及資訊學科能力競賽</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生物科決賽</a:t>
            </a:r>
            <a:endParaRPr sz="2800" b="1">
              <a:solidFill>
                <a:schemeClr val="dk1"/>
              </a:solidFill>
              <a:latin typeface="Microsoft JhengHei"/>
              <a:ea typeface="Microsoft JhengHei"/>
              <a:cs typeface="Microsoft JhengHei"/>
              <a:sym typeface="Microsoft JhengHei"/>
            </a:endParaRPr>
          </a:p>
        </p:txBody>
      </p:sp>
      <p:sp>
        <p:nvSpPr>
          <p:cNvPr id="84" name="Google Shape;84;p17"/>
          <p:cNvSpPr txBox="1"/>
          <p:nvPr/>
        </p:nvSpPr>
        <p:spPr>
          <a:xfrm>
            <a:off x="1926713" y="2836350"/>
            <a:ext cx="52905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altLang="en-US" sz="3600" b="1" dirty="0" smtClean="0"/>
              <a:t>操作題解答</a:t>
            </a:r>
            <a:endParaRPr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7"/>
          <p:cNvSpPr txBox="1"/>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a:buNone/>
            </a:pPr>
            <a:fld id="{00000000-1234-1234-1234-123412341234}" type="slidenum">
              <a:rPr lang="en-US" altLang="zh-TW" sz="1200" b="0" i="0" u="none" strike="noStrike" cap="none">
                <a:solidFill>
                  <a:srgbClr val="898989"/>
                </a:solidFill>
                <a:latin typeface="Arial"/>
                <a:ea typeface="Arial"/>
                <a:cs typeface="Arial"/>
                <a:sym typeface="Arial"/>
              </a:rPr>
              <a:t>10</a:t>
            </a:fld>
            <a:endParaRPr/>
          </a:p>
        </p:txBody>
      </p:sp>
      <p:sp>
        <p:nvSpPr>
          <p:cNvPr id="223" name="Google Shape;223;p27"/>
          <p:cNvSpPr txBox="1"/>
          <p:nvPr/>
        </p:nvSpPr>
        <p:spPr>
          <a:xfrm>
            <a:off x="395225" y="2097546"/>
            <a:ext cx="8424900" cy="13236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CC"/>
              </a:buClr>
              <a:buSzPts val="3200"/>
              <a:buFont typeface="Times New Roman"/>
              <a:buNone/>
            </a:pPr>
            <a:r>
              <a:rPr lang="zh-TW" sz="3200" b="1" i="0" u="none" strike="noStrike" cap="none">
                <a:solidFill>
                  <a:srgbClr val="0000CC"/>
                </a:solidFill>
                <a:latin typeface="Times New Roman"/>
                <a:ea typeface="Times New Roman"/>
                <a:cs typeface="Times New Roman"/>
                <a:sym typeface="Times New Roman"/>
              </a:rPr>
              <a:t>操作</a:t>
            </a:r>
            <a:r>
              <a:rPr lang="zh-TW" sz="3200" b="1">
                <a:solidFill>
                  <a:srgbClr val="0000CC"/>
                </a:solidFill>
                <a:latin typeface="Times New Roman"/>
                <a:ea typeface="Times New Roman"/>
                <a:cs typeface="Times New Roman"/>
                <a:sym typeface="Times New Roman"/>
              </a:rPr>
              <a:t>實驗</a:t>
            </a:r>
            <a:r>
              <a:rPr lang="zh-TW" sz="3200" b="1" i="0" u="none" strike="noStrike" cap="none">
                <a:solidFill>
                  <a:srgbClr val="0000CC"/>
                </a:solidFill>
                <a:latin typeface="Times New Roman"/>
                <a:ea typeface="Times New Roman"/>
                <a:cs typeface="Times New Roman"/>
                <a:sym typeface="Times New Roman"/>
              </a:rPr>
              <a:t>2</a:t>
            </a:r>
            <a:endParaRPr/>
          </a:p>
          <a:p>
            <a:pPr marL="0" marR="0" lvl="0" indent="0" algn="ctr" rtl="0">
              <a:lnSpc>
                <a:spcPct val="150000"/>
              </a:lnSpc>
              <a:spcBef>
                <a:spcPts val="0"/>
              </a:spcBef>
              <a:spcAft>
                <a:spcPts val="0"/>
              </a:spcAft>
              <a:buClr>
                <a:srgbClr val="000000"/>
              </a:buClr>
              <a:buSzPts val="3200"/>
              <a:buFont typeface="Microsoft JhengHei"/>
              <a:buNone/>
            </a:pPr>
            <a:r>
              <a:rPr lang="zh-TW" sz="3200" b="1" i="0" u="none" strike="noStrike" cap="none">
                <a:solidFill>
                  <a:srgbClr val="000000"/>
                </a:solidFill>
                <a:latin typeface="Microsoft JhengHei"/>
                <a:ea typeface="Microsoft JhengHei"/>
                <a:cs typeface="Microsoft JhengHei"/>
                <a:sym typeface="Microsoft JhengHei"/>
              </a:rPr>
              <a:t>二氫嘧啶酶活性活化分析實驗</a:t>
            </a:r>
            <a:endParaRPr/>
          </a:p>
        </p:txBody>
      </p:sp>
      <p:sp>
        <p:nvSpPr>
          <p:cNvPr id="224" name="Google Shape;224;p27"/>
          <p:cNvSpPr txBox="1"/>
          <p:nvPr/>
        </p:nvSpPr>
        <p:spPr>
          <a:xfrm>
            <a:off x="3937775" y="3747063"/>
            <a:ext cx="1339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CC"/>
              </a:buClr>
              <a:buSzPts val="1800"/>
              <a:buFont typeface="DFKai-SB"/>
              <a:buNone/>
            </a:pPr>
            <a:r>
              <a:rPr lang="zh-TW" sz="1800" b="1" i="0" u="none" strike="noStrike" cap="none">
                <a:solidFill>
                  <a:srgbClr val="0000CC"/>
                </a:solidFill>
                <a:latin typeface="DFKai-SB"/>
                <a:ea typeface="DFKai-SB"/>
                <a:cs typeface="DFKai-SB"/>
                <a:sym typeface="DFKai-SB"/>
              </a:rPr>
              <a:t>高肇鴻老師</a:t>
            </a:r>
            <a:endParaRPr/>
          </a:p>
        </p:txBody>
      </p:sp>
      <p:sp>
        <p:nvSpPr>
          <p:cNvPr id="225" name="Google Shape;225;p27"/>
          <p:cNvSpPr txBox="1"/>
          <p:nvPr/>
        </p:nvSpPr>
        <p:spPr>
          <a:xfrm>
            <a:off x="445475" y="431675"/>
            <a:ext cx="83244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110學年度</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普通型高級中學數理及資訊學科能力競賽</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生物科決賽 專題討論</a:t>
            </a:r>
            <a:endParaRPr sz="2500" b="1">
              <a:solidFill>
                <a:schemeClr val="dk1"/>
              </a:solidFill>
              <a:latin typeface="Microsoft JhengHei"/>
              <a:ea typeface="Microsoft JhengHei"/>
              <a:cs typeface="Microsoft JhengHei"/>
              <a:sym typeface="Microsoft JhengHe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grpSp>
        <p:nvGrpSpPr>
          <p:cNvPr id="230" name="Google Shape;230;p28"/>
          <p:cNvGrpSpPr/>
          <p:nvPr/>
        </p:nvGrpSpPr>
        <p:grpSpPr>
          <a:xfrm>
            <a:off x="741375" y="1788325"/>
            <a:ext cx="8582850" cy="3001475"/>
            <a:chOff x="336" y="1153"/>
            <a:chExt cx="5306" cy="2113"/>
          </a:xfrm>
        </p:grpSpPr>
        <p:sp>
          <p:nvSpPr>
            <p:cNvPr id="231" name="Google Shape;231;p28"/>
            <p:cNvSpPr/>
            <p:nvPr/>
          </p:nvSpPr>
          <p:spPr>
            <a:xfrm>
              <a:off x="1784" y="1934"/>
              <a:ext cx="1200" cy="300"/>
            </a:xfrm>
            <a:prstGeom prst="roundRect">
              <a:avLst>
                <a:gd name="adj" fmla="val 16667"/>
              </a:avLst>
            </a:prstGeom>
            <a:solidFill>
              <a:srgbClr val="CCFFCC">
                <a:alpha val="49800"/>
              </a:srgbClr>
            </a:solid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pic>
          <p:nvPicPr>
            <p:cNvPr id="232" name="Google Shape;232;p28"/>
            <p:cNvPicPr preferRelativeResize="0"/>
            <p:nvPr/>
          </p:nvPicPr>
          <p:blipFill rotWithShape="1">
            <a:blip r:embed="rId3">
              <a:alphaModFix/>
            </a:blip>
            <a:srcRect/>
            <a:stretch/>
          </p:blipFill>
          <p:spPr>
            <a:xfrm>
              <a:off x="336" y="1153"/>
              <a:ext cx="4894" cy="1842"/>
            </a:xfrm>
            <a:prstGeom prst="rect">
              <a:avLst/>
            </a:prstGeom>
            <a:noFill/>
            <a:ln>
              <a:noFill/>
            </a:ln>
          </p:spPr>
        </p:pic>
        <p:sp>
          <p:nvSpPr>
            <p:cNvPr id="233" name="Google Shape;233;p28"/>
            <p:cNvSpPr txBox="1"/>
            <p:nvPr/>
          </p:nvSpPr>
          <p:spPr>
            <a:xfrm>
              <a:off x="384" y="1710"/>
              <a:ext cx="4800" cy="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Arial"/>
                <a:buNone/>
              </a:pPr>
              <a:r>
                <a:rPr lang="zh-TW" sz="1400" b="1" i="0" u="none">
                  <a:solidFill>
                    <a:schemeClr val="dk1"/>
                  </a:solidFill>
                  <a:latin typeface="Arial"/>
                  <a:ea typeface="Arial"/>
                  <a:cs typeface="Arial"/>
                  <a:sym typeface="Arial"/>
                </a:rPr>
                <a:t>Uracil                Dihydrouracil              N-Carbamoyl-</a:t>
              </a:r>
              <a:r>
                <a:rPr lang="zh-TW" sz="1400" b="1" i="0" u="none">
                  <a:solidFill>
                    <a:schemeClr val="dk1"/>
                  </a:solidFill>
                  <a:latin typeface="Noto Sans Symbols"/>
                  <a:ea typeface="Noto Sans Symbols"/>
                  <a:cs typeface="Noto Sans Symbols"/>
                  <a:sym typeface="Noto Sans Symbols"/>
                </a:rPr>
                <a:t>β</a:t>
              </a:r>
              <a:r>
                <a:rPr lang="zh-TW" sz="1400" b="1" i="0" u="none">
                  <a:solidFill>
                    <a:schemeClr val="dk1"/>
                  </a:solidFill>
                  <a:latin typeface="Arial"/>
                  <a:ea typeface="Arial"/>
                  <a:cs typeface="Arial"/>
                  <a:sym typeface="Arial"/>
                </a:rPr>
                <a:t>-alanine                              </a:t>
              </a:r>
              <a:r>
                <a:rPr lang="zh-TW" sz="1400" b="1" i="0" u="none">
                  <a:solidFill>
                    <a:schemeClr val="dk1"/>
                  </a:solidFill>
                  <a:latin typeface="Noto Sans Symbols"/>
                  <a:ea typeface="Noto Sans Symbols"/>
                  <a:cs typeface="Noto Sans Symbols"/>
                  <a:sym typeface="Noto Sans Symbols"/>
                </a:rPr>
                <a:t>β</a:t>
              </a:r>
              <a:r>
                <a:rPr lang="zh-TW" sz="1400" b="1" i="0" u="none">
                  <a:solidFill>
                    <a:schemeClr val="dk1"/>
                  </a:solidFill>
                  <a:latin typeface="Arial"/>
                  <a:ea typeface="Arial"/>
                  <a:cs typeface="Arial"/>
                  <a:sym typeface="Arial"/>
                </a:rPr>
                <a:t>-Alanine </a:t>
              </a:r>
              <a:endParaRPr/>
            </a:p>
          </p:txBody>
        </p:sp>
        <p:sp>
          <p:nvSpPr>
            <p:cNvPr id="234" name="Google Shape;234;p28"/>
            <p:cNvSpPr txBox="1"/>
            <p:nvPr/>
          </p:nvSpPr>
          <p:spPr>
            <a:xfrm>
              <a:off x="384" y="2966"/>
              <a:ext cx="5100" cy="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Arial"/>
                <a:buNone/>
              </a:pPr>
              <a:r>
                <a:rPr lang="zh-TW" sz="1400" b="1" i="0" u="none">
                  <a:solidFill>
                    <a:schemeClr val="dk1"/>
                  </a:solidFill>
                  <a:latin typeface="Arial"/>
                  <a:ea typeface="Arial"/>
                  <a:cs typeface="Arial"/>
                  <a:sym typeface="Arial"/>
                </a:rPr>
                <a:t>Thymine          Dihydrothymine   N-Carbamoyl-</a:t>
              </a:r>
              <a:r>
                <a:rPr lang="zh-TW" sz="1400" b="1" i="0" u="none">
                  <a:solidFill>
                    <a:schemeClr val="dk1"/>
                  </a:solidFill>
                  <a:latin typeface="Noto Sans Symbols"/>
                  <a:ea typeface="Noto Sans Symbols"/>
                  <a:cs typeface="Noto Sans Symbols"/>
                  <a:sym typeface="Noto Sans Symbols"/>
                </a:rPr>
                <a:t>β</a:t>
              </a:r>
              <a:r>
                <a:rPr lang="zh-TW" sz="1400" b="1" i="0" u="none">
                  <a:solidFill>
                    <a:schemeClr val="dk1"/>
                  </a:solidFill>
                  <a:latin typeface="Arial"/>
                  <a:ea typeface="Arial"/>
                  <a:cs typeface="Arial"/>
                  <a:sym typeface="Arial"/>
                </a:rPr>
                <a:t>-aminoisobutyric acid     </a:t>
              </a:r>
              <a:r>
                <a:rPr lang="zh-TW" sz="1400" b="1" i="0" u="none">
                  <a:solidFill>
                    <a:schemeClr val="dk1"/>
                  </a:solidFill>
                  <a:latin typeface="Noto Sans Symbols"/>
                  <a:ea typeface="Noto Sans Symbols"/>
                  <a:cs typeface="Noto Sans Symbols"/>
                  <a:sym typeface="Noto Sans Symbols"/>
                </a:rPr>
                <a:t>β</a:t>
              </a:r>
              <a:r>
                <a:rPr lang="zh-TW" sz="1400" b="1" i="0" u="none">
                  <a:solidFill>
                    <a:schemeClr val="dk1"/>
                  </a:solidFill>
                  <a:latin typeface="Arial"/>
                  <a:ea typeface="Arial"/>
                  <a:cs typeface="Arial"/>
                  <a:sym typeface="Arial"/>
                </a:rPr>
                <a:t>-Aminoisobutyric acid</a:t>
              </a:r>
              <a:endParaRPr/>
            </a:p>
          </p:txBody>
        </p:sp>
        <p:sp>
          <p:nvSpPr>
            <p:cNvPr id="235" name="Google Shape;235;p28"/>
            <p:cNvSpPr txBox="1"/>
            <p:nvPr/>
          </p:nvSpPr>
          <p:spPr>
            <a:xfrm>
              <a:off x="480" y="1944"/>
              <a:ext cx="1200" cy="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1400"/>
                <a:buFont typeface="Arial"/>
                <a:buNone/>
              </a:pPr>
              <a:r>
                <a:rPr lang="zh-TW" sz="1400" b="1" i="0" u="none">
                  <a:solidFill>
                    <a:srgbClr val="FF0000"/>
                  </a:solidFill>
                  <a:latin typeface="Arial"/>
                  <a:ea typeface="Arial"/>
                  <a:cs typeface="Arial"/>
                  <a:sym typeface="Arial"/>
                </a:rPr>
                <a:t>Dihydropyrimidine</a:t>
              </a:r>
              <a:endParaRPr/>
            </a:p>
            <a:p>
              <a:pPr marL="0" marR="0" lvl="0" indent="0" algn="ctr" rtl="0">
                <a:lnSpc>
                  <a:spcPct val="100000"/>
                </a:lnSpc>
                <a:spcBef>
                  <a:spcPts val="0"/>
                </a:spcBef>
                <a:spcAft>
                  <a:spcPts val="0"/>
                </a:spcAft>
                <a:buClr>
                  <a:srgbClr val="FF0000"/>
                </a:buClr>
                <a:buSzPts val="1400"/>
                <a:buFont typeface="Arial"/>
                <a:buNone/>
              </a:pPr>
              <a:r>
                <a:rPr lang="zh-TW" sz="1400" b="1" i="0" u="none">
                  <a:solidFill>
                    <a:srgbClr val="FF0000"/>
                  </a:solidFill>
                  <a:latin typeface="Arial"/>
                  <a:ea typeface="Arial"/>
                  <a:cs typeface="Arial"/>
                  <a:sym typeface="Arial"/>
                </a:rPr>
                <a:t>dehydrogenase</a:t>
              </a:r>
              <a:endParaRPr/>
            </a:p>
          </p:txBody>
        </p:sp>
        <p:sp>
          <p:nvSpPr>
            <p:cNvPr id="236" name="Google Shape;236;p28"/>
            <p:cNvSpPr txBox="1"/>
            <p:nvPr/>
          </p:nvSpPr>
          <p:spPr>
            <a:xfrm>
              <a:off x="1790" y="1995"/>
              <a:ext cx="1500" cy="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400"/>
                <a:buFont typeface="Arial"/>
                <a:buNone/>
              </a:pPr>
              <a:r>
                <a:rPr lang="zh-TW" sz="1400" b="1" i="0" u="none">
                  <a:solidFill>
                    <a:srgbClr val="FF0000"/>
                  </a:solidFill>
                  <a:latin typeface="Arial"/>
                  <a:ea typeface="Arial"/>
                  <a:cs typeface="Arial"/>
                  <a:sym typeface="Arial"/>
                </a:rPr>
                <a:t>Dihydropyrimidinase</a:t>
              </a:r>
              <a:endParaRPr/>
            </a:p>
          </p:txBody>
        </p:sp>
        <p:sp>
          <p:nvSpPr>
            <p:cNvPr id="237" name="Google Shape;237;p28"/>
            <p:cNvSpPr txBox="1"/>
            <p:nvPr/>
          </p:nvSpPr>
          <p:spPr>
            <a:xfrm>
              <a:off x="3495" y="1998"/>
              <a:ext cx="1200" cy="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400"/>
                <a:buFont typeface="Noto Sans Symbols"/>
                <a:buNone/>
              </a:pPr>
              <a:r>
                <a:rPr lang="zh-TW" sz="1400" b="1" i="0" u="none">
                  <a:solidFill>
                    <a:srgbClr val="FF0000"/>
                  </a:solidFill>
                  <a:latin typeface="Noto Sans Symbols"/>
                  <a:ea typeface="Noto Sans Symbols"/>
                  <a:cs typeface="Noto Sans Symbols"/>
                  <a:sym typeface="Noto Sans Symbols"/>
                </a:rPr>
                <a:t>β</a:t>
              </a:r>
              <a:r>
                <a:rPr lang="zh-TW" sz="1400" b="1" i="0" u="none">
                  <a:solidFill>
                    <a:srgbClr val="FF0000"/>
                  </a:solidFill>
                  <a:latin typeface="Arial"/>
                  <a:ea typeface="Arial"/>
                  <a:cs typeface="Arial"/>
                  <a:sym typeface="Arial"/>
                </a:rPr>
                <a:t>-Alanine synthase</a:t>
              </a:r>
              <a:endParaRPr/>
            </a:p>
          </p:txBody>
        </p:sp>
        <p:sp>
          <p:nvSpPr>
            <p:cNvPr id="238" name="Google Shape;238;p28"/>
            <p:cNvSpPr/>
            <p:nvPr/>
          </p:nvSpPr>
          <p:spPr>
            <a:xfrm>
              <a:off x="451" y="1995"/>
              <a:ext cx="1200" cy="300"/>
            </a:xfrm>
            <a:prstGeom prst="roundRect">
              <a:avLst>
                <a:gd name="adj" fmla="val 16667"/>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9" name="Google Shape;239;p28"/>
            <p:cNvSpPr/>
            <p:nvPr/>
          </p:nvSpPr>
          <p:spPr>
            <a:xfrm>
              <a:off x="3472" y="1934"/>
              <a:ext cx="1200" cy="300"/>
            </a:xfrm>
            <a:prstGeom prst="roundRect">
              <a:avLst>
                <a:gd name="adj" fmla="val 16667"/>
              </a:avLst>
            </a:prstGeom>
            <a:noFill/>
            <a:ln w="190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240" name="Google Shape;240;p28"/>
            <p:cNvCxnSpPr/>
            <p:nvPr/>
          </p:nvCxnSpPr>
          <p:spPr>
            <a:xfrm>
              <a:off x="1008" y="1598"/>
              <a:ext cx="0" cy="300"/>
            </a:xfrm>
            <a:prstGeom prst="straightConnector1">
              <a:avLst/>
            </a:prstGeom>
            <a:noFill/>
            <a:ln w="19050" cap="flat" cmpd="sng">
              <a:solidFill>
                <a:srgbClr val="FF0000"/>
              </a:solidFill>
              <a:prstDash val="solid"/>
              <a:miter lim="800000"/>
              <a:headEnd type="stealth" w="med" len="med"/>
              <a:tailEnd type="none" w="med" len="med"/>
            </a:ln>
          </p:spPr>
        </p:cxnSp>
        <p:cxnSp>
          <p:nvCxnSpPr>
            <p:cNvPr id="241" name="Google Shape;241;p28"/>
            <p:cNvCxnSpPr/>
            <p:nvPr/>
          </p:nvCxnSpPr>
          <p:spPr>
            <a:xfrm>
              <a:off x="2112" y="1598"/>
              <a:ext cx="0" cy="300"/>
            </a:xfrm>
            <a:prstGeom prst="straightConnector1">
              <a:avLst/>
            </a:prstGeom>
            <a:noFill/>
            <a:ln w="19050" cap="flat" cmpd="sng">
              <a:solidFill>
                <a:srgbClr val="FF0000"/>
              </a:solidFill>
              <a:prstDash val="solid"/>
              <a:miter lim="800000"/>
              <a:headEnd type="stealth" w="med" len="med"/>
              <a:tailEnd type="none" w="med" len="med"/>
            </a:ln>
          </p:spPr>
        </p:cxnSp>
        <p:cxnSp>
          <p:nvCxnSpPr>
            <p:cNvPr id="242" name="Google Shape;242;p28"/>
            <p:cNvCxnSpPr/>
            <p:nvPr/>
          </p:nvCxnSpPr>
          <p:spPr>
            <a:xfrm>
              <a:off x="3936" y="1598"/>
              <a:ext cx="0" cy="300"/>
            </a:xfrm>
            <a:prstGeom prst="straightConnector1">
              <a:avLst/>
            </a:prstGeom>
            <a:noFill/>
            <a:ln w="19050" cap="flat" cmpd="sng">
              <a:solidFill>
                <a:srgbClr val="FF0000"/>
              </a:solidFill>
              <a:prstDash val="solid"/>
              <a:miter lim="800000"/>
              <a:headEnd type="stealth" w="med" len="med"/>
              <a:tailEnd type="none" w="med" len="med"/>
            </a:ln>
          </p:spPr>
        </p:cxnSp>
        <p:cxnSp>
          <p:nvCxnSpPr>
            <p:cNvPr id="243" name="Google Shape;243;p28"/>
            <p:cNvCxnSpPr/>
            <p:nvPr/>
          </p:nvCxnSpPr>
          <p:spPr>
            <a:xfrm>
              <a:off x="1008" y="2318"/>
              <a:ext cx="0" cy="300"/>
            </a:xfrm>
            <a:prstGeom prst="straightConnector1">
              <a:avLst/>
            </a:prstGeom>
            <a:noFill/>
            <a:ln w="19050" cap="flat" cmpd="sng">
              <a:solidFill>
                <a:srgbClr val="FF0000"/>
              </a:solidFill>
              <a:prstDash val="solid"/>
              <a:miter lim="800000"/>
              <a:headEnd type="none" w="med" len="med"/>
              <a:tailEnd type="stealth" w="med" len="med"/>
            </a:ln>
          </p:spPr>
        </p:cxnSp>
        <p:cxnSp>
          <p:nvCxnSpPr>
            <p:cNvPr id="244" name="Google Shape;244;p28"/>
            <p:cNvCxnSpPr/>
            <p:nvPr/>
          </p:nvCxnSpPr>
          <p:spPr>
            <a:xfrm>
              <a:off x="2112" y="2318"/>
              <a:ext cx="0" cy="300"/>
            </a:xfrm>
            <a:prstGeom prst="straightConnector1">
              <a:avLst/>
            </a:prstGeom>
            <a:noFill/>
            <a:ln w="19050" cap="flat" cmpd="sng">
              <a:solidFill>
                <a:srgbClr val="FF0000"/>
              </a:solidFill>
              <a:prstDash val="solid"/>
              <a:miter lim="800000"/>
              <a:headEnd type="none" w="med" len="med"/>
              <a:tailEnd type="stealth" w="med" len="med"/>
            </a:ln>
          </p:spPr>
        </p:cxnSp>
        <p:cxnSp>
          <p:nvCxnSpPr>
            <p:cNvPr id="245" name="Google Shape;245;p28"/>
            <p:cNvCxnSpPr/>
            <p:nvPr/>
          </p:nvCxnSpPr>
          <p:spPr>
            <a:xfrm>
              <a:off x="3936" y="2318"/>
              <a:ext cx="0" cy="300"/>
            </a:xfrm>
            <a:prstGeom prst="straightConnector1">
              <a:avLst/>
            </a:prstGeom>
            <a:noFill/>
            <a:ln w="19050" cap="flat" cmpd="sng">
              <a:solidFill>
                <a:srgbClr val="FF0000"/>
              </a:solidFill>
              <a:prstDash val="solid"/>
              <a:miter lim="800000"/>
              <a:headEnd type="none" w="med" len="med"/>
              <a:tailEnd type="stealth" w="med" len="med"/>
            </a:ln>
          </p:spPr>
        </p:cxnSp>
        <p:sp>
          <p:nvSpPr>
            <p:cNvPr id="246" name="Google Shape;246;p28"/>
            <p:cNvSpPr txBox="1"/>
            <p:nvPr/>
          </p:nvSpPr>
          <p:spPr>
            <a:xfrm>
              <a:off x="5042" y="2001"/>
              <a:ext cx="600" cy="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zh-TW" sz="1200" b="1" i="0" u="none">
                  <a:solidFill>
                    <a:schemeClr val="dk1"/>
                  </a:solidFill>
                  <a:latin typeface="Arial"/>
                  <a:ea typeface="Arial"/>
                  <a:cs typeface="Arial"/>
                  <a:sym typeface="Arial"/>
                </a:rPr>
                <a:t>CO</a:t>
              </a:r>
              <a:r>
                <a:rPr lang="zh-TW" sz="1200" b="1" i="0" u="none" baseline="-25000">
                  <a:solidFill>
                    <a:schemeClr val="dk1"/>
                  </a:solidFill>
                  <a:latin typeface="Arial"/>
                  <a:ea typeface="Arial"/>
                  <a:cs typeface="Arial"/>
                  <a:sym typeface="Arial"/>
                </a:rPr>
                <a:t>2</a:t>
              </a:r>
              <a:r>
                <a:rPr lang="zh-TW" sz="1200" b="1" i="0" u="none">
                  <a:solidFill>
                    <a:schemeClr val="dk1"/>
                  </a:solidFill>
                  <a:latin typeface="Arial"/>
                  <a:ea typeface="Arial"/>
                  <a:cs typeface="Arial"/>
                  <a:sym typeface="Arial"/>
                </a:rPr>
                <a:t>+NH</a:t>
              </a:r>
              <a:r>
                <a:rPr lang="zh-TW" sz="1200" b="1" i="0" u="none" baseline="-25000">
                  <a:solidFill>
                    <a:schemeClr val="dk1"/>
                  </a:solidFill>
                  <a:latin typeface="Arial"/>
                  <a:ea typeface="Arial"/>
                  <a:cs typeface="Arial"/>
                  <a:sym typeface="Arial"/>
                </a:rPr>
                <a:t>3</a:t>
              </a:r>
              <a:endParaRPr/>
            </a:p>
          </p:txBody>
        </p:sp>
      </p:grpSp>
      <p:sp>
        <p:nvSpPr>
          <p:cNvPr id="247" name="Google Shape;247;p28"/>
          <p:cNvSpPr txBox="1"/>
          <p:nvPr/>
        </p:nvSpPr>
        <p:spPr>
          <a:xfrm>
            <a:off x="-22650" y="583925"/>
            <a:ext cx="9189300" cy="144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FF"/>
              </a:buClr>
              <a:buSzPts val="2400"/>
              <a:buFont typeface="Calibri"/>
              <a:buNone/>
            </a:pPr>
            <a:r>
              <a:rPr lang="zh-TW" sz="2200" b="1" i="0" u="none">
                <a:solidFill>
                  <a:srgbClr val="0000FF"/>
                </a:solidFill>
                <a:latin typeface="Calibri"/>
                <a:ea typeface="Calibri"/>
                <a:cs typeface="Calibri"/>
                <a:sym typeface="Calibri"/>
              </a:rPr>
              <a:t>Dihydropyrimidinase</a:t>
            </a:r>
            <a:r>
              <a:rPr lang="zh-TW" sz="2200" b="1" i="0" u="none">
                <a:solidFill>
                  <a:schemeClr val="dk1"/>
                </a:solidFill>
                <a:latin typeface="Calibri"/>
                <a:ea typeface="Calibri"/>
                <a:cs typeface="Calibri"/>
                <a:sym typeface="Calibri"/>
              </a:rPr>
              <a:t> 生理功能為參與</a:t>
            </a:r>
            <a:r>
              <a:rPr lang="zh-TW" sz="2200" b="1" i="0" u="none">
                <a:solidFill>
                  <a:srgbClr val="0000FF"/>
                </a:solidFill>
                <a:latin typeface="Calibri"/>
                <a:ea typeface="Calibri"/>
                <a:cs typeface="Calibri"/>
                <a:sym typeface="Calibri"/>
              </a:rPr>
              <a:t>嘧啶的還原代謝途徑 (pyrimidine reductive catabolism pathway)</a:t>
            </a:r>
            <a:r>
              <a:rPr lang="zh-TW" sz="2200" b="1" i="0" u="none">
                <a:solidFill>
                  <a:schemeClr val="dk1"/>
                </a:solidFill>
                <a:latin typeface="Calibri"/>
                <a:ea typeface="Calibri"/>
                <a:cs typeface="Calibri"/>
                <a:sym typeface="Calibri"/>
              </a:rPr>
              <a:t> 中的第二步驟，將 dihydrouracil 及 dihydrothymine 進行開環反應產生 N-carbamoyl-β-amino acid，其代謝過程如下圖：</a:t>
            </a:r>
            <a:endParaRPr sz="1200"/>
          </a:p>
        </p:txBody>
      </p:sp>
      <p:sp>
        <p:nvSpPr>
          <p:cNvPr id="248" name="Google Shape;248;p28"/>
          <p:cNvSpPr txBox="1"/>
          <p:nvPr/>
        </p:nvSpPr>
        <p:spPr>
          <a:xfrm>
            <a:off x="741387" y="60725"/>
            <a:ext cx="53928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Calibri"/>
              <a:buNone/>
            </a:pPr>
            <a:r>
              <a:rPr lang="zh-TW" sz="2800" b="1" i="0" u="none">
                <a:solidFill>
                  <a:schemeClr val="dk1"/>
                </a:solidFill>
                <a:latin typeface="Calibri"/>
                <a:ea typeface="Calibri"/>
                <a:cs typeface="Calibri"/>
                <a:sym typeface="Calibri"/>
              </a:rPr>
              <a:t>二氫嘧啶酶 (Dihydropyrimidinase)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9"/>
          <p:cNvSpPr txBox="1"/>
          <p:nvPr/>
        </p:nvSpPr>
        <p:spPr>
          <a:xfrm>
            <a:off x="125400" y="773234"/>
            <a:ext cx="8893200" cy="39405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FF"/>
              </a:buClr>
              <a:buSzPts val="2000"/>
              <a:buFont typeface="Calibri"/>
              <a:buAutoNum type="arabicPeriod"/>
            </a:pPr>
            <a:r>
              <a:rPr lang="zh-TW" sz="2000" b="1" i="0" u="none">
                <a:solidFill>
                  <a:srgbClr val="0000FF"/>
                </a:solidFill>
                <a:latin typeface="Calibri"/>
                <a:ea typeface="Calibri"/>
                <a:cs typeface="Calibri"/>
                <a:sym typeface="Calibri"/>
              </a:rPr>
              <a:t>Neurotransmitter</a:t>
            </a:r>
            <a:r>
              <a:rPr lang="zh-TW" sz="2000" b="1" i="0" u="none">
                <a:solidFill>
                  <a:schemeClr val="dk1"/>
                </a:solidFill>
                <a:latin typeface="Calibri"/>
                <a:ea typeface="Calibri"/>
                <a:cs typeface="Calibri"/>
                <a:sym typeface="Calibri"/>
              </a:rPr>
              <a:t>—</a:t>
            </a:r>
            <a:r>
              <a:rPr lang="zh-TW" sz="2000" b="1" i="1" u="none">
                <a:solidFill>
                  <a:schemeClr val="dk1"/>
                </a:solidFill>
                <a:latin typeface="Calibri"/>
                <a:ea typeface="Calibri"/>
                <a:cs typeface="Calibri"/>
                <a:sym typeface="Calibri"/>
              </a:rPr>
              <a:t>β</a:t>
            </a:r>
            <a:r>
              <a:rPr lang="zh-TW" sz="2000" b="1" i="0" u="none">
                <a:solidFill>
                  <a:schemeClr val="dk1"/>
                </a:solidFill>
                <a:latin typeface="Calibri"/>
                <a:ea typeface="Calibri"/>
                <a:cs typeface="Calibri"/>
                <a:sym typeface="Calibri"/>
              </a:rPr>
              <a:t>-alanine and </a:t>
            </a:r>
            <a:r>
              <a:rPr lang="zh-TW" sz="2000" b="1" i="1" u="none">
                <a:solidFill>
                  <a:schemeClr val="dk1"/>
                </a:solidFill>
                <a:latin typeface="Calibri"/>
                <a:ea typeface="Calibri"/>
                <a:cs typeface="Calibri"/>
                <a:sym typeface="Calibri"/>
              </a:rPr>
              <a:t>β</a:t>
            </a:r>
            <a:r>
              <a:rPr lang="zh-TW" sz="2000" b="1" i="0" u="none">
                <a:solidFill>
                  <a:schemeClr val="dk1"/>
                </a:solidFill>
                <a:latin typeface="Calibri"/>
                <a:ea typeface="Calibri"/>
                <a:cs typeface="Calibri"/>
                <a:sym typeface="Calibri"/>
              </a:rPr>
              <a:t>-aminoisobutyric acid.</a:t>
            </a:r>
            <a:endParaRPr/>
          </a:p>
          <a:p>
            <a:pPr marL="342900" marR="0" lvl="0" indent="-342900" algn="l" rtl="0">
              <a:lnSpc>
                <a:spcPct val="100000"/>
              </a:lnSpc>
              <a:spcBef>
                <a:spcPts val="1200"/>
              </a:spcBef>
              <a:spcAft>
                <a:spcPts val="0"/>
              </a:spcAft>
              <a:buClr>
                <a:schemeClr val="dk1"/>
              </a:buClr>
              <a:buSzPts val="2000"/>
              <a:buFont typeface="Calibri"/>
              <a:buAutoNum type="arabicPeriod"/>
            </a:pPr>
            <a:r>
              <a:rPr lang="zh-TW" sz="2000" b="1" i="0" u="none">
                <a:solidFill>
                  <a:schemeClr val="dk1"/>
                </a:solidFill>
                <a:latin typeface="Calibri"/>
                <a:ea typeface="Calibri"/>
                <a:cs typeface="Calibri"/>
                <a:sym typeface="Calibri"/>
              </a:rPr>
              <a:t>Key compound </a:t>
            </a:r>
            <a:r>
              <a:rPr lang="zh-TW" sz="2000" b="1" i="0" u="none">
                <a:solidFill>
                  <a:srgbClr val="0000FF"/>
                </a:solidFill>
                <a:latin typeface="Calibri"/>
                <a:ea typeface="Calibri"/>
                <a:cs typeface="Calibri"/>
                <a:sym typeface="Calibri"/>
              </a:rPr>
              <a:t>for the formation of pantothenic acid (Vitamin B5) and coenzyme A</a:t>
            </a:r>
            <a:r>
              <a:rPr lang="zh-TW" sz="2000" b="1" i="0" u="none">
                <a:solidFill>
                  <a:schemeClr val="dk1"/>
                </a:solidFill>
                <a:latin typeface="Calibri"/>
                <a:ea typeface="Calibri"/>
                <a:cs typeface="Calibri"/>
                <a:sym typeface="Calibri"/>
              </a:rPr>
              <a:t>.</a:t>
            </a:r>
            <a:endParaRPr/>
          </a:p>
          <a:p>
            <a:pPr marL="342900" marR="0" lvl="0" indent="-342900" algn="l" rtl="0">
              <a:lnSpc>
                <a:spcPct val="100000"/>
              </a:lnSpc>
              <a:spcBef>
                <a:spcPts val="1200"/>
              </a:spcBef>
              <a:spcAft>
                <a:spcPts val="0"/>
              </a:spcAft>
              <a:buClr>
                <a:srgbClr val="0000FF"/>
              </a:buClr>
              <a:buSzPts val="2000"/>
              <a:buFont typeface="Calibri"/>
              <a:buAutoNum type="arabicPeriod"/>
            </a:pPr>
            <a:r>
              <a:rPr lang="zh-TW" sz="2000" b="1" i="0" u="none">
                <a:solidFill>
                  <a:srgbClr val="0000FF"/>
                </a:solidFill>
                <a:latin typeface="Calibri"/>
                <a:ea typeface="Calibri"/>
                <a:cs typeface="Calibri"/>
                <a:sym typeface="Calibri"/>
              </a:rPr>
              <a:t>Dipeptides</a:t>
            </a:r>
            <a:r>
              <a:rPr lang="zh-TW" sz="2000" b="1" i="0" u="none">
                <a:solidFill>
                  <a:srgbClr val="000000"/>
                </a:solidFill>
                <a:latin typeface="Calibri"/>
                <a:ea typeface="Calibri"/>
                <a:cs typeface="Calibri"/>
                <a:sym typeface="Calibri"/>
              </a:rPr>
              <a:t>—</a:t>
            </a:r>
            <a:r>
              <a:rPr lang="zh-TW" sz="2000" b="1" i="0" u="none">
                <a:solidFill>
                  <a:schemeClr val="dk1"/>
                </a:solidFill>
                <a:latin typeface="Calibri"/>
                <a:ea typeface="Calibri"/>
                <a:cs typeface="Calibri"/>
                <a:sym typeface="Calibri"/>
              </a:rPr>
              <a:t>carnosine (</a:t>
            </a:r>
            <a:r>
              <a:rPr lang="zh-TW" sz="2000" b="1" i="1" u="none">
                <a:solidFill>
                  <a:schemeClr val="dk1"/>
                </a:solidFill>
                <a:latin typeface="Calibri"/>
                <a:ea typeface="Calibri"/>
                <a:cs typeface="Calibri"/>
                <a:sym typeface="Calibri"/>
              </a:rPr>
              <a:t>β</a:t>
            </a:r>
            <a:r>
              <a:rPr lang="zh-TW" sz="2000" b="1" i="0" u="none">
                <a:solidFill>
                  <a:schemeClr val="dk1"/>
                </a:solidFill>
                <a:latin typeface="Calibri"/>
                <a:ea typeface="Calibri"/>
                <a:cs typeface="Calibri"/>
                <a:sym typeface="Calibri"/>
              </a:rPr>
              <a:t>-alanyl-histidine)</a:t>
            </a:r>
            <a:endParaRPr/>
          </a:p>
          <a:p>
            <a:pPr marL="342900" marR="0" lvl="0" indent="-342900" algn="l" rtl="0">
              <a:lnSpc>
                <a:spcPct val="100000"/>
              </a:lnSpc>
              <a:spcBef>
                <a:spcPts val="1200"/>
              </a:spcBef>
              <a:spcAft>
                <a:spcPts val="0"/>
              </a:spcAft>
              <a:buClr>
                <a:schemeClr val="dk1"/>
              </a:buClr>
              <a:buSzPts val="2000"/>
              <a:buFont typeface="Calibri"/>
              <a:buNone/>
            </a:pPr>
            <a:r>
              <a:rPr lang="zh-TW" sz="2000" b="1" i="0" u="none">
                <a:solidFill>
                  <a:schemeClr val="dk1"/>
                </a:solidFill>
                <a:latin typeface="Calibri"/>
                <a:ea typeface="Calibri"/>
                <a:cs typeface="Calibri"/>
                <a:sym typeface="Calibri"/>
              </a:rPr>
              <a:t>                         —anserine (</a:t>
            </a:r>
            <a:r>
              <a:rPr lang="zh-TW" sz="2000" b="1" i="1" u="none">
                <a:solidFill>
                  <a:schemeClr val="dk1"/>
                </a:solidFill>
                <a:latin typeface="Calibri"/>
                <a:ea typeface="Calibri"/>
                <a:cs typeface="Calibri"/>
                <a:sym typeface="Calibri"/>
              </a:rPr>
              <a:t>β</a:t>
            </a:r>
            <a:r>
              <a:rPr lang="zh-TW" sz="2000" b="1" i="0" u="none">
                <a:solidFill>
                  <a:schemeClr val="dk1"/>
                </a:solidFill>
                <a:latin typeface="Calibri"/>
                <a:ea typeface="Calibri"/>
                <a:cs typeface="Calibri"/>
                <a:sym typeface="Calibri"/>
              </a:rPr>
              <a:t>-alanyl-1-methyl-histidine)</a:t>
            </a:r>
            <a:endParaRPr/>
          </a:p>
          <a:p>
            <a:pPr marL="342900" marR="0" lvl="0" indent="-342900" algn="l" rtl="0">
              <a:lnSpc>
                <a:spcPct val="100000"/>
              </a:lnSpc>
              <a:spcBef>
                <a:spcPts val="1200"/>
              </a:spcBef>
              <a:spcAft>
                <a:spcPts val="0"/>
              </a:spcAft>
              <a:buClr>
                <a:srgbClr val="0000FF"/>
              </a:buClr>
              <a:buSzPts val="2000"/>
              <a:buFont typeface="Calibri"/>
              <a:buAutoNum type="arabicPeriod" startAt="4"/>
            </a:pPr>
            <a:r>
              <a:rPr lang="zh-TW" sz="2000" b="1" i="0" u="none">
                <a:solidFill>
                  <a:srgbClr val="0000FF"/>
                </a:solidFill>
                <a:latin typeface="Calibri"/>
                <a:ea typeface="Calibri"/>
                <a:cs typeface="Calibri"/>
                <a:sym typeface="Calibri"/>
              </a:rPr>
              <a:t>Detoxification</a:t>
            </a:r>
            <a:r>
              <a:rPr lang="zh-TW" sz="2000" b="1" i="0" u="none">
                <a:solidFill>
                  <a:schemeClr val="dk1"/>
                </a:solidFill>
                <a:latin typeface="Calibri"/>
                <a:ea typeface="Calibri"/>
                <a:cs typeface="Calibri"/>
                <a:sym typeface="Calibri"/>
              </a:rPr>
              <a:t>—5-fluorouracil and pyrimidine-based biocide.</a:t>
            </a:r>
            <a:endParaRPr/>
          </a:p>
          <a:p>
            <a:pPr marL="342900" marR="0" lvl="0" indent="-342900" algn="l" rtl="0">
              <a:lnSpc>
                <a:spcPct val="100000"/>
              </a:lnSpc>
              <a:spcBef>
                <a:spcPts val="1200"/>
              </a:spcBef>
              <a:spcAft>
                <a:spcPts val="0"/>
              </a:spcAft>
              <a:buClr>
                <a:srgbClr val="0000FF"/>
              </a:buClr>
              <a:buSzPts val="2000"/>
              <a:buFont typeface="Calibri"/>
              <a:buAutoNum type="arabicPeriod" startAt="4"/>
            </a:pPr>
            <a:r>
              <a:rPr lang="zh-TW" sz="2000" b="1" i="0" u="none">
                <a:solidFill>
                  <a:srgbClr val="0000FF"/>
                </a:solidFill>
                <a:latin typeface="Calibri"/>
                <a:ea typeface="Calibri"/>
                <a:cs typeface="Calibri"/>
                <a:sym typeface="Calibri"/>
              </a:rPr>
              <a:t>Developmental delay</a:t>
            </a:r>
            <a:r>
              <a:rPr lang="zh-TW" sz="2000" b="1" i="0" u="none">
                <a:solidFill>
                  <a:schemeClr val="dk1"/>
                </a:solidFill>
                <a:latin typeface="Calibri"/>
                <a:ea typeface="Calibri"/>
                <a:cs typeface="Calibri"/>
                <a:sym typeface="Calibri"/>
              </a:rPr>
              <a:t>, epilepsy, and microcephaly.</a:t>
            </a:r>
            <a:endParaRPr/>
          </a:p>
          <a:p>
            <a:pPr marL="342900" marR="0" lvl="0" indent="-342900" algn="l" rtl="0">
              <a:lnSpc>
                <a:spcPct val="100000"/>
              </a:lnSpc>
              <a:spcBef>
                <a:spcPts val="1200"/>
              </a:spcBef>
              <a:spcAft>
                <a:spcPts val="0"/>
              </a:spcAft>
              <a:buClr>
                <a:srgbClr val="0000FF"/>
              </a:buClr>
              <a:buSzPts val="2000"/>
              <a:buFont typeface="Calibri"/>
              <a:buAutoNum type="arabicPeriod" startAt="4"/>
            </a:pPr>
            <a:r>
              <a:rPr lang="zh-TW" sz="2000" b="1" i="0" u="none">
                <a:solidFill>
                  <a:srgbClr val="0000FF"/>
                </a:solidFill>
                <a:latin typeface="Calibri"/>
                <a:ea typeface="Calibri"/>
                <a:cs typeface="Calibri"/>
                <a:sym typeface="Calibri"/>
              </a:rPr>
              <a:t>Osmoprotectant</a:t>
            </a:r>
            <a:r>
              <a:rPr lang="zh-TW" sz="2000" b="1" i="0" u="none">
                <a:solidFill>
                  <a:schemeClr val="dk1"/>
                </a:solidFill>
                <a:latin typeface="Calibri"/>
                <a:ea typeface="Calibri"/>
                <a:cs typeface="Calibri"/>
                <a:sym typeface="Calibri"/>
              </a:rPr>
              <a:t>—</a:t>
            </a:r>
            <a:r>
              <a:rPr lang="zh-TW" sz="2000" b="1" i="1" u="none">
                <a:solidFill>
                  <a:schemeClr val="dk1"/>
                </a:solidFill>
                <a:latin typeface="Calibri"/>
                <a:ea typeface="Calibri"/>
                <a:cs typeface="Calibri"/>
                <a:sym typeface="Calibri"/>
              </a:rPr>
              <a:t>β</a:t>
            </a:r>
            <a:r>
              <a:rPr lang="zh-TW" sz="2000" b="1" i="0" u="none">
                <a:solidFill>
                  <a:schemeClr val="dk1"/>
                </a:solidFill>
                <a:latin typeface="Calibri"/>
                <a:ea typeface="Calibri"/>
                <a:cs typeface="Calibri"/>
                <a:sym typeface="Calibri"/>
              </a:rPr>
              <a:t>-alanine betain (xerophytes or halophytes).</a:t>
            </a:r>
            <a:endParaRPr/>
          </a:p>
          <a:p>
            <a:pPr marL="342900" marR="0" lvl="0" indent="-342900" algn="l" rtl="0">
              <a:lnSpc>
                <a:spcPct val="100000"/>
              </a:lnSpc>
              <a:spcBef>
                <a:spcPts val="1200"/>
              </a:spcBef>
              <a:spcAft>
                <a:spcPts val="0"/>
              </a:spcAft>
              <a:buClr>
                <a:schemeClr val="dk1"/>
              </a:buClr>
              <a:buSzPts val="2000"/>
              <a:buFont typeface="Calibri"/>
              <a:buNone/>
            </a:pPr>
            <a:r>
              <a:rPr lang="zh-TW" sz="2000" b="1" i="0" u="none">
                <a:solidFill>
                  <a:schemeClr val="dk1"/>
                </a:solidFill>
                <a:latin typeface="Calibri"/>
                <a:ea typeface="Calibri"/>
                <a:cs typeface="Calibri"/>
                <a:sym typeface="Calibri"/>
              </a:rPr>
              <a:t>7.  Industry applications— </a:t>
            </a:r>
            <a:r>
              <a:rPr lang="zh-TW" sz="2000" b="1" i="0" u="none">
                <a:solidFill>
                  <a:srgbClr val="0000FF"/>
                </a:solidFill>
                <a:latin typeface="Calibri"/>
                <a:ea typeface="Calibri"/>
                <a:cs typeface="Calibri"/>
                <a:sym typeface="Calibri"/>
              </a:rPr>
              <a:t>hydantoinase activity</a:t>
            </a:r>
            <a:r>
              <a:rPr lang="zh-TW" sz="2000" b="1" i="0" u="none">
                <a:solidFill>
                  <a:schemeClr val="dk1"/>
                </a:solidFill>
                <a:latin typeface="Calibri"/>
                <a:ea typeface="Calibri"/>
                <a:cs typeface="Calibri"/>
                <a:sym typeface="Calibri"/>
              </a:rPr>
              <a:t> (D-hydantoinase).</a:t>
            </a:r>
            <a:endParaRPr/>
          </a:p>
        </p:txBody>
      </p:sp>
      <p:sp>
        <p:nvSpPr>
          <p:cNvPr id="254" name="Google Shape;254;p29"/>
          <p:cNvSpPr txBox="1"/>
          <p:nvPr/>
        </p:nvSpPr>
        <p:spPr>
          <a:xfrm>
            <a:off x="250825" y="250031"/>
            <a:ext cx="62880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800"/>
              <a:buFont typeface="Microsoft JhengHei"/>
              <a:buNone/>
            </a:pPr>
            <a:r>
              <a:rPr lang="zh-TW" sz="2800" b="1" i="0" u="none">
                <a:solidFill>
                  <a:schemeClr val="dk1"/>
                </a:solidFill>
                <a:latin typeface="Microsoft JhengHei"/>
                <a:ea typeface="Microsoft JhengHei"/>
                <a:cs typeface="Microsoft JhengHei"/>
                <a:sym typeface="Microsoft JhengHei"/>
              </a:rPr>
              <a:t>嘧啶還原代謝途徑之生理重要性與應用</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0"/>
          <p:cNvSpPr txBox="1"/>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a:buNone/>
            </a:pPr>
            <a:fld id="{00000000-1234-1234-1234-123412341234}" type="slidenum">
              <a:rPr lang="en-US" altLang="zh-TW" sz="1200" b="0" i="0" u="none">
                <a:solidFill>
                  <a:srgbClr val="898989"/>
                </a:solidFill>
                <a:latin typeface="Arial"/>
                <a:ea typeface="Arial"/>
                <a:cs typeface="Arial"/>
                <a:sym typeface="Arial"/>
              </a:rPr>
              <a:t>13</a:t>
            </a:fld>
            <a:endParaRPr/>
          </a:p>
        </p:txBody>
      </p:sp>
      <p:sp>
        <p:nvSpPr>
          <p:cNvPr id="260" name="Google Shape;260;p30"/>
          <p:cNvSpPr txBox="1"/>
          <p:nvPr/>
        </p:nvSpPr>
        <p:spPr>
          <a:xfrm>
            <a:off x="431800" y="341709"/>
            <a:ext cx="87123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Calibri"/>
              <a:buNone/>
            </a:pPr>
            <a:r>
              <a:rPr lang="zh-TW" sz="2400" b="1" i="0" u="none">
                <a:solidFill>
                  <a:schemeClr val="dk1"/>
                </a:solidFill>
                <a:latin typeface="Calibri"/>
                <a:ea typeface="Calibri"/>
                <a:cs typeface="Calibri"/>
                <a:sym typeface="Calibri"/>
              </a:rPr>
              <a:t>二氫嘧啶酶 (EC 3.5.2.2)對於乙內醯脲 (Hydantoin) 的反應圖</a:t>
            </a:r>
            <a:endParaRPr/>
          </a:p>
        </p:txBody>
      </p:sp>
      <p:pic>
        <p:nvPicPr>
          <p:cNvPr id="261" name="Google Shape;261;p30"/>
          <p:cNvPicPr preferRelativeResize="0"/>
          <p:nvPr/>
        </p:nvPicPr>
        <p:blipFill rotWithShape="1">
          <a:blip r:embed="rId3">
            <a:alphaModFix/>
          </a:blip>
          <a:srcRect/>
          <a:stretch/>
        </p:blipFill>
        <p:spPr>
          <a:xfrm>
            <a:off x="350825" y="803400"/>
            <a:ext cx="7821162" cy="3848725"/>
          </a:xfrm>
          <a:prstGeom prst="rect">
            <a:avLst/>
          </a:prstGeom>
          <a:noFill/>
          <a:ln>
            <a:noFill/>
          </a:ln>
        </p:spPr>
      </p:pic>
      <p:pic>
        <p:nvPicPr>
          <p:cNvPr id="262" name="Google Shape;262;p30"/>
          <p:cNvPicPr preferRelativeResize="0"/>
          <p:nvPr/>
        </p:nvPicPr>
        <p:blipFill rotWithShape="1">
          <a:blip r:embed="rId4">
            <a:alphaModFix/>
          </a:blip>
          <a:srcRect/>
          <a:stretch/>
        </p:blipFill>
        <p:spPr>
          <a:xfrm>
            <a:off x="3800475" y="2680097"/>
            <a:ext cx="608410" cy="257174"/>
          </a:xfrm>
          <a:prstGeom prst="rect">
            <a:avLst/>
          </a:prstGeom>
          <a:noFill/>
          <a:ln>
            <a:noFill/>
          </a:ln>
        </p:spPr>
      </p:pic>
      <p:sp>
        <p:nvSpPr>
          <p:cNvPr id="263" name="Google Shape;263;p30"/>
          <p:cNvSpPr/>
          <p:nvPr/>
        </p:nvSpPr>
        <p:spPr>
          <a:xfrm rot="-3278809">
            <a:off x="3976047" y="2392907"/>
            <a:ext cx="584145" cy="273056"/>
          </a:xfrm>
          <a:custGeom>
            <a:avLst/>
            <a:gdLst/>
            <a:ahLst/>
            <a:cxnLst/>
            <a:rect l="l" t="t" r="r" b="b"/>
            <a:pathLst>
              <a:path w="719138" h="287338" extrusionOk="0">
                <a:moveTo>
                  <a:pt x="167691" y="22166"/>
                </a:moveTo>
                <a:cubicBezTo>
                  <a:pt x="235358" y="5106"/>
                  <a:pt x="315333" y="-2449"/>
                  <a:pt x="394956" y="698"/>
                </a:cubicBezTo>
                <a:cubicBezTo>
                  <a:pt x="552543" y="6925"/>
                  <a:pt x="681383" y="53612"/>
                  <a:pt x="712244" y="115671"/>
                </a:cubicBezTo>
                <a:lnTo>
                  <a:pt x="359569" y="143669"/>
                </a:lnTo>
                <a:lnTo>
                  <a:pt x="167691" y="22166"/>
                </a:lnTo>
                <a:close/>
              </a:path>
              <a:path w="719138" h="287338" fill="none" extrusionOk="0">
                <a:moveTo>
                  <a:pt x="167691" y="22166"/>
                </a:moveTo>
                <a:cubicBezTo>
                  <a:pt x="235358" y="5106"/>
                  <a:pt x="315333" y="-2449"/>
                  <a:pt x="394956" y="698"/>
                </a:cubicBezTo>
                <a:cubicBezTo>
                  <a:pt x="552543" y="6925"/>
                  <a:pt x="681383" y="53612"/>
                  <a:pt x="712244" y="115671"/>
                </a:cubicBezTo>
              </a:path>
            </a:pathLst>
          </a:custGeom>
          <a:noFill/>
          <a:ln w="9525" cap="flat" cmpd="sng">
            <a:solidFill>
              <a:schemeClr val="dk1"/>
            </a:solidFill>
            <a:prstDash val="solid"/>
            <a:miter lim="524288"/>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4" name="Google Shape;264;p30"/>
          <p:cNvSpPr/>
          <p:nvPr/>
        </p:nvSpPr>
        <p:spPr>
          <a:xfrm>
            <a:off x="6668612" y="2818297"/>
            <a:ext cx="360300" cy="2799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5" name="Google Shape;265;p30"/>
          <p:cNvSpPr/>
          <p:nvPr/>
        </p:nvSpPr>
        <p:spPr>
          <a:xfrm>
            <a:off x="6668612" y="2389481"/>
            <a:ext cx="360300" cy="279900"/>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6" name="Google Shape;266;p30"/>
          <p:cNvSpPr txBox="1"/>
          <p:nvPr/>
        </p:nvSpPr>
        <p:spPr>
          <a:xfrm>
            <a:off x="3689350" y="1715690"/>
            <a:ext cx="877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Microsoft JhengHei"/>
              <a:buNone/>
            </a:pPr>
            <a:r>
              <a:rPr lang="zh-TW" sz="1800" b="1" i="0" u="none">
                <a:solidFill>
                  <a:schemeClr val="dk1"/>
                </a:solidFill>
                <a:latin typeface="Microsoft JhengHei"/>
                <a:ea typeface="Microsoft JhengHei"/>
                <a:cs typeface="Microsoft JhengHei"/>
                <a:sym typeface="Microsoft JhengHei"/>
              </a:rPr>
              <a:t>水解酶</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20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1" name="Google Shape;271;p31"/>
          <p:cNvPicPr preferRelativeResize="0"/>
          <p:nvPr/>
        </p:nvPicPr>
        <p:blipFill rotWithShape="1">
          <a:blip r:embed="rId3">
            <a:alphaModFix/>
          </a:blip>
          <a:srcRect l="2283" t="27119" r="4909" b="37235"/>
          <a:stretch/>
        </p:blipFill>
        <p:spPr>
          <a:xfrm>
            <a:off x="1391437" y="675944"/>
            <a:ext cx="3036095" cy="2664620"/>
          </a:xfrm>
          <a:prstGeom prst="rect">
            <a:avLst/>
          </a:prstGeom>
          <a:noFill/>
          <a:ln>
            <a:noFill/>
          </a:ln>
        </p:spPr>
      </p:pic>
      <p:pic>
        <p:nvPicPr>
          <p:cNvPr id="272" name="Google Shape;272;p31"/>
          <p:cNvPicPr preferRelativeResize="0"/>
          <p:nvPr/>
        </p:nvPicPr>
        <p:blipFill rotWithShape="1">
          <a:blip r:embed="rId4">
            <a:alphaModFix/>
          </a:blip>
          <a:srcRect l="1146" t="62731"/>
          <a:stretch/>
        </p:blipFill>
        <p:spPr>
          <a:xfrm>
            <a:off x="4427525" y="615231"/>
            <a:ext cx="3232548" cy="2786062"/>
          </a:xfrm>
          <a:prstGeom prst="rect">
            <a:avLst/>
          </a:prstGeom>
          <a:noFill/>
          <a:ln>
            <a:noFill/>
          </a:ln>
        </p:spPr>
      </p:pic>
      <p:sp>
        <p:nvSpPr>
          <p:cNvPr id="273" name="Google Shape;273;p31"/>
          <p:cNvSpPr txBox="1"/>
          <p:nvPr/>
        </p:nvSpPr>
        <p:spPr>
          <a:xfrm>
            <a:off x="2138362" y="48815"/>
            <a:ext cx="4489500" cy="52560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chemeClr val="dk1"/>
              </a:buClr>
              <a:buSzPts val="2800"/>
              <a:buFont typeface="Microsoft JhengHei"/>
              <a:buNone/>
            </a:pPr>
            <a:r>
              <a:rPr lang="zh-TW" sz="2800" b="1" i="0" u="none">
                <a:solidFill>
                  <a:schemeClr val="dk1"/>
                </a:solidFill>
                <a:latin typeface="Microsoft JhengHei"/>
                <a:ea typeface="Microsoft JhengHei"/>
                <a:cs typeface="Microsoft JhengHei"/>
                <a:sym typeface="Microsoft JhengHei"/>
              </a:rPr>
              <a:t>二氫嘧啶酶蛋白質立體結構</a:t>
            </a:r>
            <a:endParaRPr/>
          </a:p>
        </p:txBody>
      </p:sp>
      <p:sp>
        <p:nvSpPr>
          <p:cNvPr id="274" name="Google Shape;274;p31"/>
          <p:cNvSpPr txBox="1"/>
          <p:nvPr/>
        </p:nvSpPr>
        <p:spPr>
          <a:xfrm>
            <a:off x="1796625" y="3377372"/>
            <a:ext cx="2225700" cy="525600"/>
          </a:xfrm>
          <a:prstGeom prst="rect">
            <a:avLst/>
          </a:prstGeom>
          <a:noFill/>
          <a:ln>
            <a:noFill/>
          </a:ln>
        </p:spPr>
        <p:txBody>
          <a:bodyPr spcFirstLastPara="1" wrap="square" lIns="90000" tIns="46800" rIns="90000" bIns="46800" anchor="t" anchorCtr="0">
            <a:spAutoFit/>
          </a:bodyPr>
          <a:lstStyle/>
          <a:p>
            <a:pPr marL="0" marR="0" lvl="0" indent="0" algn="ctr" rtl="0">
              <a:lnSpc>
                <a:spcPct val="100000"/>
              </a:lnSpc>
              <a:spcBef>
                <a:spcPts val="0"/>
              </a:spcBef>
              <a:spcAft>
                <a:spcPts val="0"/>
              </a:spcAft>
              <a:buClr>
                <a:schemeClr val="dk1"/>
              </a:buClr>
              <a:buSzPts val="2800"/>
              <a:buFont typeface="Times New Roman"/>
              <a:buNone/>
            </a:pPr>
            <a:r>
              <a:rPr lang="zh-TW" sz="2800" b="1" i="0" u="none">
                <a:solidFill>
                  <a:schemeClr val="dk1"/>
                </a:solidFill>
                <a:latin typeface="Times New Roman"/>
                <a:ea typeface="Times New Roman"/>
                <a:cs typeface="Times New Roman"/>
                <a:sym typeface="Times New Roman"/>
              </a:rPr>
              <a:t>3-D structure</a:t>
            </a:r>
            <a:endParaRPr/>
          </a:p>
        </p:txBody>
      </p:sp>
      <p:sp>
        <p:nvSpPr>
          <p:cNvPr id="275" name="Google Shape;275;p31"/>
          <p:cNvSpPr txBox="1"/>
          <p:nvPr/>
        </p:nvSpPr>
        <p:spPr>
          <a:xfrm>
            <a:off x="5169141" y="3377375"/>
            <a:ext cx="3107400" cy="525600"/>
          </a:xfrm>
          <a:prstGeom prst="rect">
            <a:avLst/>
          </a:prstGeom>
          <a:noFill/>
          <a:ln>
            <a:noFill/>
          </a:ln>
        </p:spPr>
        <p:txBody>
          <a:bodyPr spcFirstLastPara="1" wrap="square" lIns="90000" tIns="46800" rIns="90000" bIns="46800" anchor="t" anchorCtr="0">
            <a:spAutoFit/>
          </a:bodyPr>
          <a:lstStyle/>
          <a:p>
            <a:pPr marL="0" marR="0" lvl="0" indent="0" algn="l" rtl="0">
              <a:lnSpc>
                <a:spcPct val="100000"/>
              </a:lnSpc>
              <a:spcBef>
                <a:spcPts val="0"/>
              </a:spcBef>
              <a:spcAft>
                <a:spcPts val="0"/>
              </a:spcAft>
              <a:buClr>
                <a:schemeClr val="dk1"/>
              </a:buClr>
              <a:buSzPts val="2800"/>
              <a:buFont typeface="Times New Roman"/>
              <a:buNone/>
            </a:pPr>
            <a:r>
              <a:rPr lang="zh-TW" sz="2800" b="1" i="0" u="none">
                <a:solidFill>
                  <a:schemeClr val="dk1"/>
                </a:solidFill>
                <a:latin typeface="Times New Roman"/>
                <a:ea typeface="Times New Roman"/>
                <a:cs typeface="Times New Roman"/>
                <a:sym typeface="Times New Roman"/>
              </a:rPr>
              <a:t>Active site</a:t>
            </a:r>
            <a:endParaRPr/>
          </a:p>
        </p:txBody>
      </p:sp>
      <p:sp>
        <p:nvSpPr>
          <p:cNvPr id="276" name="Google Shape;276;p31"/>
          <p:cNvSpPr txBox="1"/>
          <p:nvPr/>
        </p:nvSpPr>
        <p:spPr>
          <a:xfrm>
            <a:off x="323862" y="3788303"/>
            <a:ext cx="8496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icrosoft JhengHei"/>
              <a:buNone/>
            </a:pPr>
            <a:r>
              <a:rPr lang="zh-TW" sz="1800" b="1" i="0" u="none">
                <a:solidFill>
                  <a:schemeClr val="dk1"/>
                </a:solidFill>
                <a:latin typeface="Microsoft JhengHei"/>
                <a:ea typeface="Microsoft JhengHei"/>
                <a:cs typeface="Microsoft JhengHei"/>
                <a:sym typeface="Microsoft JhengHei"/>
              </a:rPr>
              <a:t>酵素催化中心帶有二價兩個金屬離子結合區，顯示酵素反應需要二價金屬離子作為輔因子 (cofactor) 協助反應進行。因此，進行酵素活性反應時需要添加二價金屬離子。</a:t>
            </a:r>
            <a:endParaRPr sz="1200"/>
          </a:p>
        </p:txBody>
      </p:sp>
      <p:cxnSp>
        <p:nvCxnSpPr>
          <p:cNvPr id="277" name="Google Shape;277;p31"/>
          <p:cNvCxnSpPr/>
          <p:nvPr/>
        </p:nvCxnSpPr>
        <p:spPr>
          <a:xfrm rot="10800000" flipH="1">
            <a:off x="4200175" y="2212350"/>
            <a:ext cx="1552200" cy="1574700"/>
          </a:xfrm>
          <a:prstGeom prst="straightConnector1">
            <a:avLst/>
          </a:prstGeom>
          <a:noFill/>
          <a:ln w="38100" cap="flat" cmpd="sng">
            <a:solidFill>
              <a:srgbClr val="FF0000"/>
            </a:solidFill>
            <a:prstDash val="solid"/>
            <a:miter lim="800000"/>
            <a:headEnd type="none" w="med" len="med"/>
            <a:tailEnd type="stealth" w="lg" len="lg"/>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32"/>
          <p:cNvPicPr preferRelativeResize="0"/>
          <p:nvPr/>
        </p:nvPicPr>
        <p:blipFill rotWithShape="1">
          <a:blip r:embed="rId3">
            <a:alphaModFix/>
          </a:blip>
          <a:srcRect t="4251"/>
          <a:stretch/>
        </p:blipFill>
        <p:spPr>
          <a:xfrm>
            <a:off x="1265300" y="82650"/>
            <a:ext cx="6466449" cy="46328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graphicFrame>
        <p:nvGraphicFramePr>
          <p:cNvPr id="287" name="Google Shape;287;p33"/>
          <p:cNvGraphicFramePr/>
          <p:nvPr/>
        </p:nvGraphicFramePr>
        <p:xfrm>
          <a:off x="250825" y="519113"/>
          <a:ext cx="8713775" cy="4145750"/>
        </p:xfrm>
        <a:graphic>
          <a:graphicData uri="http://schemas.openxmlformats.org/drawingml/2006/table">
            <a:tbl>
              <a:tblPr>
                <a:noFill/>
                <a:tableStyleId>{FE52263A-6808-4E72-AF9B-5857D4EAC430}</a:tableStyleId>
              </a:tblPr>
              <a:tblGrid>
                <a:gridCol w="954075">
                  <a:extLst>
                    <a:ext uri="{9D8B030D-6E8A-4147-A177-3AD203B41FA5}">
                      <a16:colId xmlns:a16="http://schemas.microsoft.com/office/drawing/2014/main" val="20000"/>
                    </a:ext>
                  </a:extLst>
                </a:gridCol>
                <a:gridCol w="7759700">
                  <a:extLst>
                    <a:ext uri="{9D8B030D-6E8A-4147-A177-3AD203B41FA5}">
                      <a16:colId xmlns:a16="http://schemas.microsoft.com/office/drawing/2014/main" val="20001"/>
                    </a:ext>
                  </a:extLst>
                </a:gridCol>
              </a:tblGrid>
              <a:tr h="571500">
                <a:tc>
                  <a:txBody>
                    <a:bodyPr/>
                    <a:lstStyle/>
                    <a:p>
                      <a:pPr marL="0" marR="0" lvl="0" indent="0" algn="l" rtl="0">
                        <a:lnSpc>
                          <a:spcPct val="100000"/>
                        </a:lnSpc>
                        <a:spcBef>
                          <a:spcPts val="0"/>
                        </a:spcBef>
                        <a:spcAft>
                          <a:spcPts val="0"/>
                        </a:spcAft>
                        <a:buClr>
                          <a:schemeClr val="dk1"/>
                        </a:buClr>
                        <a:buSzPts val="1700"/>
                        <a:buFont typeface="Calibri"/>
                        <a:buNone/>
                      </a:pPr>
                      <a:r>
                        <a:rPr lang="zh-TW" sz="1700" b="1" i="0" u="none" strike="noStrike" cap="none">
                          <a:solidFill>
                            <a:schemeClr val="dk1"/>
                          </a:solidFill>
                          <a:latin typeface="Calibri"/>
                          <a:ea typeface="Calibri"/>
                          <a:cs typeface="Calibri"/>
                          <a:sym typeface="Calibri"/>
                        </a:rPr>
                        <a:t>目的</a:t>
                      </a:r>
                      <a:endParaRPr sz="1100"/>
                    </a:p>
                  </a:txBody>
                  <a:tcPr marL="91450" marR="91450" marT="34300" marB="34300" anchor="ctr">
                    <a:lnL w="9525" cap="flat" cmpd="sng">
                      <a:solidFill>
                        <a:srgbClr val="009966"/>
                      </a:solidFill>
                      <a:prstDash val="solid"/>
                      <a:round/>
                      <a:headEnd type="none" w="sm" len="sm"/>
                      <a:tailEnd type="none" w="sm" len="sm"/>
                    </a:lnL>
                    <a:lnR w="9525" cap="flat" cmpd="sng">
                      <a:solidFill>
                        <a:srgbClr val="009966"/>
                      </a:solidFill>
                      <a:prstDash val="solid"/>
                      <a:round/>
                      <a:headEnd type="none" w="sm" len="sm"/>
                      <a:tailEnd type="none" w="sm" len="sm"/>
                    </a:lnR>
                    <a:lnT w="9525" cap="flat" cmpd="sng">
                      <a:solidFill>
                        <a:srgbClr val="009966"/>
                      </a:solidFill>
                      <a:prstDash val="solid"/>
                      <a:round/>
                      <a:headEnd type="none" w="sm" len="sm"/>
                      <a:tailEnd type="none" w="sm" len="sm"/>
                    </a:lnT>
                    <a:lnB w="9525" cap="flat" cmpd="sng">
                      <a:solidFill>
                        <a:srgbClr val="009966"/>
                      </a:solidFill>
                      <a:prstDash val="solid"/>
                      <a:round/>
                      <a:headEnd type="none" w="sm" len="sm"/>
                      <a:tailEnd type="none" w="sm" len="sm"/>
                    </a:lnB>
                    <a:solidFill>
                      <a:schemeClr val="accent1">
                        <a:alpha val="49800"/>
                      </a:schemeClr>
                    </a:solidFill>
                  </a:tcPr>
                </a:tc>
                <a:tc>
                  <a:txBody>
                    <a:bodyPr/>
                    <a:lstStyle/>
                    <a:p>
                      <a:pPr marL="0" marR="0" lvl="0" indent="0" algn="l" rtl="0">
                        <a:lnSpc>
                          <a:spcPct val="100000"/>
                        </a:lnSpc>
                        <a:spcBef>
                          <a:spcPts val="0"/>
                        </a:spcBef>
                        <a:spcAft>
                          <a:spcPts val="0"/>
                        </a:spcAft>
                        <a:buClr>
                          <a:schemeClr val="dk1"/>
                        </a:buClr>
                        <a:buSzPts val="1700"/>
                        <a:buFont typeface="Calibri"/>
                        <a:buNone/>
                      </a:pPr>
                      <a:r>
                        <a:rPr lang="zh-TW" sz="1700" b="1" i="0" u="none" strike="noStrike" cap="none">
                          <a:solidFill>
                            <a:schemeClr val="dk1"/>
                          </a:solidFill>
                          <a:latin typeface="Calibri"/>
                          <a:ea typeface="Calibri"/>
                          <a:cs typeface="Calibri"/>
                          <a:sym typeface="Calibri"/>
                        </a:rPr>
                        <a:t>利用快速呈色方法，確認純化之 dihydropyrimidinase 是否具有酵素活性</a:t>
                      </a:r>
                      <a:endParaRPr sz="1100"/>
                    </a:p>
                  </a:txBody>
                  <a:tcPr marL="91450" marR="91450" marT="34300" marB="34300" anchor="ctr">
                    <a:lnL w="9525" cap="flat" cmpd="sng">
                      <a:solidFill>
                        <a:srgbClr val="009966"/>
                      </a:solidFill>
                      <a:prstDash val="solid"/>
                      <a:round/>
                      <a:headEnd type="none" w="sm" len="sm"/>
                      <a:tailEnd type="none" w="sm" len="sm"/>
                    </a:lnL>
                    <a:lnR w="9525" cap="flat" cmpd="sng">
                      <a:solidFill>
                        <a:srgbClr val="009966"/>
                      </a:solidFill>
                      <a:prstDash val="solid"/>
                      <a:round/>
                      <a:headEnd type="none" w="sm" len="sm"/>
                      <a:tailEnd type="none" w="sm" len="sm"/>
                    </a:lnR>
                    <a:lnT w="9525" cap="flat" cmpd="sng">
                      <a:solidFill>
                        <a:srgbClr val="009966"/>
                      </a:solidFill>
                      <a:prstDash val="solid"/>
                      <a:round/>
                      <a:headEnd type="none" w="sm" len="sm"/>
                      <a:tailEnd type="none" w="sm" len="sm"/>
                    </a:lnT>
                    <a:lnB w="9525" cap="flat" cmpd="sng">
                      <a:solidFill>
                        <a:srgbClr val="009966"/>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1577575">
                <a:tc>
                  <a:txBody>
                    <a:bodyPr/>
                    <a:lstStyle/>
                    <a:p>
                      <a:pPr marL="0" marR="0" lvl="0" indent="0" algn="l" rtl="0">
                        <a:lnSpc>
                          <a:spcPct val="100000"/>
                        </a:lnSpc>
                        <a:spcBef>
                          <a:spcPts val="0"/>
                        </a:spcBef>
                        <a:spcAft>
                          <a:spcPts val="0"/>
                        </a:spcAft>
                        <a:buClr>
                          <a:schemeClr val="dk1"/>
                        </a:buClr>
                        <a:buSzPts val="1700"/>
                        <a:buFont typeface="Calibri"/>
                        <a:buNone/>
                      </a:pPr>
                      <a:r>
                        <a:rPr lang="zh-TW" sz="1700" b="1" i="0" u="none" strike="noStrike" cap="none">
                          <a:solidFill>
                            <a:schemeClr val="dk1"/>
                          </a:solidFill>
                          <a:latin typeface="Calibri"/>
                          <a:ea typeface="Calibri"/>
                          <a:cs typeface="Calibri"/>
                          <a:sym typeface="Calibri"/>
                        </a:rPr>
                        <a:t>原理</a:t>
                      </a:r>
                      <a:endParaRPr sz="1100"/>
                    </a:p>
                  </a:txBody>
                  <a:tcPr marL="91450" marR="91450" marT="34300" marB="34300" anchor="ctr">
                    <a:lnL w="9525" cap="flat" cmpd="sng">
                      <a:solidFill>
                        <a:srgbClr val="009966"/>
                      </a:solidFill>
                      <a:prstDash val="solid"/>
                      <a:round/>
                      <a:headEnd type="none" w="sm" len="sm"/>
                      <a:tailEnd type="none" w="sm" len="sm"/>
                    </a:lnL>
                    <a:lnR w="9525" cap="flat" cmpd="sng">
                      <a:solidFill>
                        <a:srgbClr val="009966"/>
                      </a:solidFill>
                      <a:prstDash val="solid"/>
                      <a:round/>
                      <a:headEnd type="none" w="sm" len="sm"/>
                      <a:tailEnd type="none" w="sm" len="sm"/>
                    </a:lnR>
                    <a:lnT w="9525" cap="flat" cmpd="sng">
                      <a:solidFill>
                        <a:srgbClr val="009966"/>
                      </a:solidFill>
                      <a:prstDash val="solid"/>
                      <a:round/>
                      <a:headEnd type="none" w="sm" len="sm"/>
                      <a:tailEnd type="none" w="sm" len="sm"/>
                    </a:lnT>
                    <a:lnB w="9525" cap="flat" cmpd="sng">
                      <a:solidFill>
                        <a:srgbClr val="009966"/>
                      </a:solidFill>
                      <a:prstDash val="solid"/>
                      <a:round/>
                      <a:headEnd type="none" w="sm" len="sm"/>
                      <a:tailEnd type="none" w="sm" len="sm"/>
                    </a:lnB>
                    <a:solidFill>
                      <a:schemeClr val="accent1">
                        <a:alpha val="49800"/>
                      </a:schemeClr>
                    </a:solidFill>
                  </a:tcPr>
                </a:tc>
                <a:tc>
                  <a:txBody>
                    <a:bodyPr/>
                    <a:lstStyle/>
                    <a:p>
                      <a:pPr marL="0" marR="0" lvl="0" indent="0" algn="just" rtl="0">
                        <a:lnSpc>
                          <a:spcPct val="150000"/>
                        </a:lnSpc>
                        <a:spcBef>
                          <a:spcPts val="0"/>
                        </a:spcBef>
                        <a:spcAft>
                          <a:spcPts val="0"/>
                        </a:spcAft>
                        <a:buClr>
                          <a:schemeClr val="dk1"/>
                        </a:buClr>
                        <a:buSzPts val="1700"/>
                        <a:buFont typeface="Calibri"/>
                        <a:buNone/>
                      </a:pPr>
                      <a:r>
                        <a:rPr lang="zh-TW" sz="1700" b="1" i="0" u="none" strike="noStrike" cap="none">
                          <a:solidFill>
                            <a:schemeClr val="dk1"/>
                          </a:solidFill>
                          <a:latin typeface="Calibri"/>
                          <a:ea typeface="Calibri"/>
                          <a:cs typeface="Calibri"/>
                          <a:sym typeface="Calibri"/>
                        </a:rPr>
                        <a:t>利用含有酵素受質 hydantoin 及 </a:t>
                      </a:r>
                      <a:r>
                        <a:rPr lang="zh-TW" sz="1700" b="1" i="0" u="none" strike="noStrike" cap="none">
                          <a:solidFill>
                            <a:srgbClr val="FF0000"/>
                          </a:solidFill>
                          <a:latin typeface="Calibri"/>
                          <a:ea typeface="Calibri"/>
                          <a:cs typeface="Calibri"/>
                          <a:sym typeface="Calibri"/>
                        </a:rPr>
                        <a:t>pH 指示劑 phenol red </a:t>
                      </a:r>
                      <a:r>
                        <a:rPr lang="zh-TW" sz="1700" b="1" i="0" u="none" strike="noStrike" cap="none">
                          <a:solidFill>
                            <a:schemeClr val="dk1"/>
                          </a:solidFill>
                          <a:latin typeface="Calibri"/>
                          <a:ea typeface="Calibri"/>
                          <a:cs typeface="Calibri"/>
                          <a:sym typeface="Calibri"/>
                        </a:rPr>
                        <a:t>的反應呈色劑 (紅色)，進行酵素活性的定性分析。酵素若有活性會將受質hydantoin水解成</a:t>
                      </a:r>
                      <a:r>
                        <a:rPr lang="zh-TW" sz="1700" b="1" i="0" u="sng" strike="noStrike" cap="none">
                          <a:solidFill>
                            <a:schemeClr val="dk1"/>
                          </a:solidFill>
                          <a:latin typeface="Calibri"/>
                          <a:ea typeface="Calibri"/>
                          <a:cs typeface="Calibri"/>
                          <a:sym typeface="Calibri"/>
                        </a:rPr>
                        <a:t>脲乙酸 (Hydantoic acid)</a:t>
                      </a:r>
                      <a:r>
                        <a:rPr lang="zh-TW" sz="1700" b="1" i="0" u="none" strike="noStrike" cap="none">
                          <a:solidFill>
                            <a:schemeClr val="dk1"/>
                          </a:solidFill>
                          <a:latin typeface="Calibri"/>
                          <a:ea typeface="Calibri"/>
                          <a:cs typeface="Calibri"/>
                          <a:sym typeface="Calibri"/>
                        </a:rPr>
                        <a:t>，而使 pH 值下降，溶液</a:t>
                      </a:r>
                      <a:r>
                        <a:rPr lang="zh-TW" sz="1700" b="1" i="0" u="sng" strike="noStrike" cap="none">
                          <a:solidFill>
                            <a:schemeClr val="dk1"/>
                          </a:solidFill>
                          <a:latin typeface="Calibri"/>
                          <a:ea typeface="Calibri"/>
                          <a:cs typeface="Calibri"/>
                          <a:sym typeface="Calibri"/>
                        </a:rPr>
                        <a:t>由</a:t>
                      </a:r>
                      <a:r>
                        <a:rPr lang="zh-TW" sz="1700" b="1" i="0" u="sng" strike="noStrike" cap="none">
                          <a:solidFill>
                            <a:srgbClr val="FF0000"/>
                          </a:solidFill>
                          <a:latin typeface="Calibri"/>
                          <a:ea typeface="Calibri"/>
                          <a:cs typeface="Calibri"/>
                          <a:sym typeface="Calibri"/>
                        </a:rPr>
                        <a:t>紅色</a:t>
                      </a:r>
                      <a:r>
                        <a:rPr lang="zh-TW" sz="1700" b="1" i="0" u="sng" strike="noStrike" cap="none">
                          <a:solidFill>
                            <a:schemeClr val="dk1"/>
                          </a:solidFill>
                          <a:latin typeface="Calibri"/>
                          <a:ea typeface="Calibri"/>
                          <a:cs typeface="Calibri"/>
                          <a:sym typeface="Calibri"/>
                        </a:rPr>
                        <a:t>變為</a:t>
                      </a:r>
                      <a:r>
                        <a:rPr lang="zh-TW" sz="1700" b="1" i="0" u="sng" strike="noStrike" cap="none">
                          <a:solidFill>
                            <a:srgbClr val="FFC000"/>
                          </a:solidFill>
                          <a:latin typeface="Calibri"/>
                          <a:ea typeface="Calibri"/>
                          <a:cs typeface="Calibri"/>
                          <a:sym typeface="Calibri"/>
                        </a:rPr>
                        <a:t>黃色</a:t>
                      </a:r>
                      <a:r>
                        <a:rPr lang="zh-TW" sz="1700" b="1" i="0" u="none" strike="noStrike" cap="none">
                          <a:solidFill>
                            <a:schemeClr val="dk1"/>
                          </a:solidFill>
                          <a:latin typeface="Calibri"/>
                          <a:ea typeface="Calibri"/>
                          <a:cs typeface="Calibri"/>
                          <a:sym typeface="Calibri"/>
                        </a:rPr>
                        <a:t>。</a:t>
                      </a:r>
                      <a:endParaRPr sz="1100"/>
                    </a:p>
                  </a:txBody>
                  <a:tcPr marL="91450" marR="91450" marT="34300" marB="34300" anchor="ctr">
                    <a:lnL w="9525" cap="flat" cmpd="sng">
                      <a:solidFill>
                        <a:srgbClr val="009966"/>
                      </a:solidFill>
                      <a:prstDash val="solid"/>
                      <a:round/>
                      <a:headEnd type="none" w="sm" len="sm"/>
                      <a:tailEnd type="none" w="sm" len="sm"/>
                    </a:lnL>
                    <a:lnR w="9525" cap="flat" cmpd="sng">
                      <a:solidFill>
                        <a:srgbClr val="009966"/>
                      </a:solidFill>
                      <a:prstDash val="solid"/>
                      <a:round/>
                      <a:headEnd type="none" w="sm" len="sm"/>
                      <a:tailEnd type="none" w="sm" len="sm"/>
                    </a:lnR>
                    <a:lnT w="9525" cap="flat" cmpd="sng">
                      <a:solidFill>
                        <a:srgbClr val="009966"/>
                      </a:solidFill>
                      <a:prstDash val="solid"/>
                      <a:round/>
                      <a:headEnd type="none" w="sm" len="sm"/>
                      <a:tailEnd type="none" w="sm" len="sm"/>
                    </a:lnT>
                    <a:lnB w="9525" cap="flat" cmpd="sng">
                      <a:solidFill>
                        <a:srgbClr val="009966"/>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996675">
                <a:tc>
                  <a:txBody>
                    <a:bodyPr/>
                    <a:lstStyle/>
                    <a:p>
                      <a:pPr marL="0" marR="0" lvl="0" indent="0" algn="l" rtl="0">
                        <a:lnSpc>
                          <a:spcPct val="100000"/>
                        </a:lnSpc>
                        <a:spcBef>
                          <a:spcPts val="0"/>
                        </a:spcBef>
                        <a:spcAft>
                          <a:spcPts val="0"/>
                        </a:spcAft>
                        <a:buClr>
                          <a:schemeClr val="dk1"/>
                        </a:buClr>
                        <a:buSzPts val="1700"/>
                        <a:buFont typeface="Calibri"/>
                        <a:buNone/>
                      </a:pPr>
                      <a:r>
                        <a:rPr lang="zh-TW" sz="1700" b="1" i="0" u="none" strike="noStrike" cap="none">
                          <a:solidFill>
                            <a:schemeClr val="dk1"/>
                          </a:solidFill>
                          <a:latin typeface="Calibri"/>
                          <a:ea typeface="Calibri"/>
                          <a:cs typeface="Calibri"/>
                          <a:sym typeface="Calibri"/>
                        </a:rPr>
                        <a:t>反應</a:t>
                      </a:r>
                      <a:endParaRPr sz="1100"/>
                    </a:p>
                  </a:txBody>
                  <a:tcPr marL="91450" marR="91450" marT="34300" marB="34300" anchor="ctr">
                    <a:lnL w="9525" cap="flat" cmpd="sng">
                      <a:solidFill>
                        <a:srgbClr val="009966"/>
                      </a:solidFill>
                      <a:prstDash val="solid"/>
                      <a:round/>
                      <a:headEnd type="none" w="sm" len="sm"/>
                      <a:tailEnd type="none" w="sm" len="sm"/>
                    </a:lnL>
                    <a:lnR w="9525" cap="flat" cmpd="sng">
                      <a:solidFill>
                        <a:srgbClr val="009966"/>
                      </a:solidFill>
                      <a:prstDash val="solid"/>
                      <a:round/>
                      <a:headEnd type="none" w="sm" len="sm"/>
                      <a:tailEnd type="none" w="sm" len="sm"/>
                    </a:lnR>
                    <a:lnT w="9525" cap="flat" cmpd="sng">
                      <a:solidFill>
                        <a:srgbClr val="009966"/>
                      </a:solidFill>
                      <a:prstDash val="solid"/>
                      <a:round/>
                      <a:headEnd type="none" w="sm" len="sm"/>
                      <a:tailEnd type="none" w="sm" len="sm"/>
                    </a:lnT>
                    <a:lnB w="9525" cap="flat" cmpd="sng">
                      <a:solidFill>
                        <a:srgbClr val="009966"/>
                      </a:solidFill>
                      <a:prstDash val="solid"/>
                      <a:round/>
                      <a:headEnd type="none" w="sm" len="sm"/>
                      <a:tailEnd type="none" w="sm" len="sm"/>
                    </a:lnB>
                    <a:solidFill>
                      <a:schemeClr val="accent1">
                        <a:alpha val="49800"/>
                      </a:schemeClr>
                    </a:solidFill>
                  </a:tcPr>
                </a:tc>
                <a:tc>
                  <a:txBody>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a:txBody>
                  <a:tcPr marL="91450" marR="91450" marT="34300" marB="34300" anchor="ctr">
                    <a:lnL w="9525" cap="flat" cmpd="sng">
                      <a:solidFill>
                        <a:srgbClr val="009966"/>
                      </a:solidFill>
                      <a:prstDash val="solid"/>
                      <a:round/>
                      <a:headEnd type="none" w="sm" len="sm"/>
                      <a:tailEnd type="none" w="sm" len="sm"/>
                    </a:lnL>
                    <a:lnR w="9525" cap="flat" cmpd="sng">
                      <a:solidFill>
                        <a:srgbClr val="009966"/>
                      </a:solidFill>
                      <a:prstDash val="solid"/>
                      <a:round/>
                      <a:headEnd type="none" w="sm" len="sm"/>
                      <a:tailEnd type="none" w="sm" len="sm"/>
                    </a:lnR>
                    <a:lnT w="9525" cap="flat" cmpd="sng">
                      <a:solidFill>
                        <a:srgbClr val="009966"/>
                      </a:solidFill>
                      <a:prstDash val="solid"/>
                      <a:round/>
                      <a:headEnd type="none" w="sm" len="sm"/>
                      <a:tailEnd type="none" w="sm" len="sm"/>
                    </a:lnT>
                    <a:lnB w="9525" cap="flat" cmpd="sng">
                      <a:solidFill>
                        <a:srgbClr val="009966"/>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bl>
          </a:graphicData>
        </a:graphic>
      </p:graphicFrame>
      <p:sp>
        <p:nvSpPr>
          <p:cNvPr id="288" name="Google Shape;288;p33"/>
          <p:cNvSpPr txBox="1"/>
          <p:nvPr/>
        </p:nvSpPr>
        <p:spPr>
          <a:xfrm>
            <a:off x="179387" y="86915"/>
            <a:ext cx="5241900" cy="4617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2400"/>
              <a:buFont typeface="Microsoft JhengHei"/>
              <a:buNone/>
            </a:pPr>
            <a:r>
              <a:rPr lang="zh-TW" sz="2400" b="1" i="0" u="none">
                <a:solidFill>
                  <a:schemeClr val="dk1"/>
                </a:solidFill>
                <a:latin typeface="Microsoft JhengHei"/>
                <a:ea typeface="Microsoft JhengHei"/>
                <a:cs typeface="Microsoft JhengHei"/>
                <a:sym typeface="Microsoft JhengHei"/>
              </a:rPr>
              <a:t>二氫嘧啶酶呈色法活性分析-定性分析</a:t>
            </a:r>
            <a:endParaRPr/>
          </a:p>
        </p:txBody>
      </p:sp>
      <p:pic>
        <p:nvPicPr>
          <p:cNvPr id="289" name="Google Shape;289;p33"/>
          <p:cNvPicPr preferRelativeResize="0"/>
          <p:nvPr/>
        </p:nvPicPr>
        <p:blipFill rotWithShape="1">
          <a:blip r:embed="rId3">
            <a:alphaModFix/>
          </a:blip>
          <a:srcRect l="8374" t="17014" r="9035" b="2767"/>
          <a:stretch/>
        </p:blipFill>
        <p:spPr>
          <a:xfrm>
            <a:off x="2195512" y="2680097"/>
            <a:ext cx="5329238" cy="19109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4"/>
          <p:cNvSpPr txBox="1"/>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Arial"/>
              <a:buNone/>
            </a:pPr>
            <a:fld id="{00000000-1234-1234-1234-123412341234}" type="slidenum">
              <a:rPr lang="en-US" altLang="zh-TW" sz="1200" b="0" i="0" u="none">
                <a:solidFill>
                  <a:srgbClr val="898989"/>
                </a:solidFill>
                <a:latin typeface="Arial"/>
                <a:ea typeface="Arial"/>
                <a:cs typeface="Arial"/>
                <a:sym typeface="Arial"/>
              </a:rPr>
              <a:t>17</a:t>
            </a:fld>
            <a:endParaRPr/>
          </a:p>
        </p:txBody>
      </p:sp>
      <p:sp>
        <p:nvSpPr>
          <p:cNvPr id="295" name="Google Shape;295;p34"/>
          <p:cNvSpPr txBox="1"/>
          <p:nvPr/>
        </p:nvSpPr>
        <p:spPr>
          <a:xfrm>
            <a:off x="515112" y="1319478"/>
            <a:ext cx="7993200" cy="3193800"/>
          </a:xfrm>
          <a:prstGeom prst="rect">
            <a:avLst/>
          </a:prstGeom>
          <a:noFill/>
          <a:ln>
            <a:noFill/>
          </a:ln>
        </p:spPr>
        <p:txBody>
          <a:bodyPr spcFirstLastPara="1" wrap="square" lIns="91425" tIns="45700" rIns="91425" bIns="45700" anchor="t" anchorCtr="0">
            <a:spAutoFit/>
          </a:bodyPr>
          <a:lstStyle/>
          <a:p>
            <a:pPr marL="228600" marR="0" lvl="0" indent="0" algn="just" rtl="0">
              <a:lnSpc>
                <a:spcPct val="150000"/>
              </a:lnSpc>
              <a:spcBef>
                <a:spcPts val="0"/>
              </a:spcBef>
              <a:spcAft>
                <a:spcPts val="0"/>
              </a:spcAft>
              <a:buClr>
                <a:schemeClr val="dk1"/>
              </a:buClr>
              <a:buSzPts val="2000"/>
              <a:buFont typeface="Calibri"/>
              <a:buNone/>
            </a:pPr>
            <a:r>
              <a:rPr lang="zh-TW" sz="1900" b="1" i="0" u="none">
                <a:solidFill>
                  <a:schemeClr val="dk1"/>
                </a:solidFill>
                <a:latin typeface="Calibri"/>
                <a:ea typeface="Calibri"/>
                <a:cs typeface="Calibri"/>
                <a:sym typeface="Calibri"/>
              </a:rPr>
              <a:t>(A) 氧化還原電子受體-輔酶 NAD</a:t>
            </a:r>
            <a:r>
              <a:rPr lang="zh-TW" sz="1900" b="1" i="0" u="none" baseline="30000">
                <a:solidFill>
                  <a:schemeClr val="dk1"/>
                </a:solidFill>
                <a:latin typeface="Calibri"/>
                <a:ea typeface="Calibri"/>
                <a:cs typeface="Calibri"/>
                <a:sym typeface="Calibri"/>
              </a:rPr>
              <a:t>+</a:t>
            </a:r>
            <a:r>
              <a:rPr lang="zh-TW" sz="1900" b="1" i="0" u="none">
                <a:solidFill>
                  <a:schemeClr val="dk1"/>
                </a:solidFill>
                <a:latin typeface="Calibri"/>
                <a:ea typeface="Calibri"/>
                <a:cs typeface="Calibri"/>
                <a:sym typeface="Calibri"/>
              </a:rPr>
              <a:t> 或 NADP</a:t>
            </a:r>
            <a:r>
              <a:rPr lang="zh-TW" sz="1900" b="1" i="0" u="none" baseline="30000">
                <a:solidFill>
                  <a:schemeClr val="dk1"/>
                </a:solidFill>
                <a:latin typeface="Calibri"/>
                <a:ea typeface="Calibri"/>
                <a:cs typeface="Calibri"/>
                <a:sym typeface="Calibri"/>
              </a:rPr>
              <a:t>+</a:t>
            </a:r>
            <a:r>
              <a:rPr lang="zh-TW" sz="1900" b="1" i="0" u="none">
                <a:solidFill>
                  <a:schemeClr val="dk1"/>
                </a:solidFill>
                <a:latin typeface="Calibri"/>
                <a:ea typeface="Calibri"/>
                <a:cs typeface="Calibri"/>
                <a:sym typeface="Calibri"/>
              </a:rPr>
              <a:t>：常用於氧化還原酶。</a:t>
            </a:r>
            <a:endParaRPr sz="1300"/>
          </a:p>
          <a:p>
            <a:pPr marL="228600" marR="0" lvl="0" indent="0" algn="just" rtl="0">
              <a:lnSpc>
                <a:spcPct val="150000"/>
              </a:lnSpc>
              <a:spcBef>
                <a:spcPts val="1200"/>
              </a:spcBef>
              <a:spcAft>
                <a:spcPts val="0"/>
              </a:spcAft>
              <a:buClr>
                <a:schemeClr val="dk1"/>
              </a:buClr>
              <a:buSzPts val="2000"/>
              <a:buFont typeface="Calibri"/>
              <a:buNone/>
            </a:pPr>
            <a:r>
              <a:rPr lang="zh-TW" sz="1900" b="1" i="0" u="none">
                <a:solidFill>
                  <a:schemeClr val="dk1"/>
                </a:solidFill>
                <a:latin typeface="Calibri"/>
                <a:ea typeface="Calibri"/>
                <a:cs typeface="Calibri"/>
                <a:sym typeface="Calibri"/>
              </a:rPr>
              <a:t>(B) 細胞能量-ATP：常見於合成反應，如合成酶、接合酶。</a:t>
            </a:r>
            <a:endParaRPr sz="1300"/>
          </a:p>
          <a:p>
            <a:pPr marL="228600" marR="0" lvl="0" indent="0" algn="just" rtl="0">
              <a:lnSpc>
                <a:spcPct val="150000"/>
              </a:lnSpc>
              <a:spcBef>
                <a:spcPts val="1200"/>
              </a:spcBef>
              <a:spcAft>
                <a:spcPts val="0"/>
              </a:spcAft>
              <a:buClr>
                <a:schemeClr val="dk1"/>
              </a:buClr>
              <a:buSzPts val="2000"/>
              <a:buFont typeface="Calibri"/>
              <a:buNone/>
            </a:pPr>
            <a:r>
              <a:rPr lang="zh-TW" sz="1900" b="1" i="0" u="none">
                <a:solidFill>
                  <a:schemeClr val="dk1"/>
                </a:solidFill>
                <a:latin typeface="Calibri"/>
                <a:ea typeface="Calibri"/>
                <a:cs typeface="Calibri"/>
                <a:sym typeface="Calibri"/>
              </a:rPr>
              <a:t>(C)輔因子-金屬離子：會與去輔基酶(apoenzyme)結合形成全酶 (holoenzyme)，而使酵素具有完整的活性功能。</a:t>
            </a:r>
            <a:endParaRPr sz="1300"/>
          </a:p>
          <a:p>
            <a:pPr marL="228600" marR="0" lvl="0" indent="0" algn="just" rtl="0">
              <a:lnSpc>
                <a:spcPct val="150000"/>
              </a:lnSpc>
              <a:spcBef>
                <a:spcPts val="1200"/>
              </a:spcBef>
              <a:spcAft>
                <a:spcPts val="0"/>
              </a:spcAft>
              <a:buClr>
                <a:schemeClr val="dk1"/>
              </a:buClr>
              <a:buSzPts val="2000"/>
              <a:buFont typeface="Calibri"/>
              <a:buNone/>
            </a:pPr>
            <a:r>
              <a:rPr lang="zh-TW" sz="1900" b="1" i="0" u="none">
                <a:solidFill>
                  <a:schemeClr val="dk1"/>
                </a:solidFill>
                <a:latin typeface="Calibri"/>
                <a:ea typeface="Calibri"/>
                <a:cs typeface="Calibri"/>
                <a:sym typeface="Calibri"/>
              </a:rPr>
              <a:t>(D) 蛋白質變性劑-尿素 (Urea)：會造成蛋白質變性於失去功能。</a:t>
            </a:r>
            <a:endParaRPr sz="1900" b="1" i="0" u="none">
              <a:solidFill>
                <a:schemeClr val="dk1"/>
              </a:solidFill>
              <a:latin typeface="Calibri"/>
              <a:ea typeface="Calibri"/>
              <a:cs typeface="Calibri"/>
              <a:sym typeface="Calibri"/>
            </a:endParaRPr>
          </a:p>
          <a:p>
            <a:pPr marL="228600" marR="0" lvl="0" indent="0" algn="just" rtl="0">
              <a:lnSpc>
                <a:spcPct val="150000"/>
              </a:lnSpc>
              <a:spcBef>
                <a:spcPts val="1200"/>
              </a:spcBef>
              <a:spcAft>
                <a:spcPts val="0"/>
              </a:spcAft>
              <a:buClr>
                <a:schemeClr val="dk1"/>
              </a:buClr>
              <a:buSzPts val="2000"/>
              <a:buFont typeface="Calibri"/>
              <a:buNone/>
            </a:pPr>
            <a:r>
              <a:rPr lang="zh-TW" sz="1900" b="1" i="0" u="none">
                <a:solidFill>
                  <a:schemeClr val="dk1"/>
                </a:solidFill>
                <a:latin typeface="Calibri"/>
                <a:ea typeface="Calibri"/>
                <a:cs typeface="Calibri"/>
                <a:sym typeface="Calibri"/>
              </a:rPr>
              <a:t>所以最有可能的為 (C) </a:t>
            </a:r>
            <a:endParaRPr sz="1300"/>
          </a:p>
        </p:txBody>
      </p:sp>
      <p:sp>
        <p:nvSpPr>
          <p:cNvPr id="296" name="Google Shape;296;p34"/>
          <p:cNvSpPr txBox="1"/>
          <p:nvPr/>
        </p:nvSpPr>
        <p:spPr>
          <a:xfrm>
            <a:off x="334962" y="196453"/>
            <a:ext cx="83535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2400"/>
              <a:buFont typeface="Microsoft JhengHei"/>
              <a:buNone/>
            </a:pPr>
            <a:r>
              <a:rPr lang="zh-TW" sz="2400" b="1" i="0" u="none">
                <a:solidFill>
                  <a:schemeClr val="dk1"/>
                </a:solidFill>
                <a:latin typeface="Microsoft JhengHei"/>
                <a:ea typeface="Microsoft JhengHei"/>
                <a:cs typeface="Microsoft JhengHei"/>
                <a:sym typeface="Microsoft JhengHei"/>
              </a:rPr>
              <a:t>Q. 根據二氫嘧啶酶反應式及反應結果，請推測本實驗可提升酵素活性的酵素反應添加劑最有可能是屬於下列哪一類？</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300"/>
        <p:cNvGrpSpPr/>
        <p:nvPr/>
      </p:nvGrpSpPr>
      <p:grpSpPr>
        <a:xfrm>
          <a:off x="0" y="0"/>
          <a:ext cx="0" cy="0"/>
          <a:chOff x="0" y="0"/>
          <a:chExt cx="0" cy="0"/>
        </a:xfrm>
      </p:grpSpPr>
      <p:sp>
        <p:nvSpPr>
          <p:cNvPr id="301" name="Google Shape;301;p3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3" name="Google Shape;303;p35"/>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304" name="Google Shape;304;p3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305" name="Google Shape;305;p35"/>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306" name="Google Shape;306;p3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5"/>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5"/>
          <p:cNvSpPr txBox="1"/>
          <p:nvPr/>
        </p:nvSpPr>
        <p:spPr>
          <a:xfrm>
            <a:off x="409800" y="815825"/>
            <a:ext cx="83244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110學年度</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普通型高級中學數理及資訊學科能力競賽</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生物科決賽 專題討論</a:t>
            </a:r>
            <a:endParaRPr sz="2500" b="1">
              <a:solidFill>
                <a:schemeClr val="dk1"/>
              </a:solidFill>
              <a:latin typeface="Microsoft JhengHei"/>
              <a:ea typeface="Microsoft JhengHei"/>
              <a:cs typeface="Microsoft JhengHei"/>
              <a:sym typeface="Microsoft JhengHei"/>
            </a:endParaRPr>
          </a:p>
        </p:txBody>
      </p:sp>
      <p:sp>
        <p:nvSpPr>
          <p:cNvPr id="309" name="Google Shape;309;p35"/>
          <p:cNvSpPr txBox="1"/>
          <p:nvPr/>
        </p:nvSpPr>
        <p:spPr>
          <a:xfrm>
            <a:off x="2293950" y="2293325"/>
            <a:ext cx="4556100" cy="2215961"/>
          </a:xfrm>
          <a:prstGeom prst="rect">
            <a:avLst/>
          </a:prstGeom>
          <a:noFill/>
          <a:ln>
            <a:noFill/>
          </a:ln>
        </p:spPr>
        <p:txBody>
          <a:bodyPr spcFirstLastPara="1" wrap="square" lIns="91425" tIns="91425" rIns="91425" bIns="91425" anchor="t" anchorCtr="0">
            <a:spAutoFit/>
          </a:bodyPr>
          <a:lstStyle/>
          <a:p>
            <a:pPr lvl="0" algn="ctr">
              <a:lnSpc>
                <a:spcPct val="150000"/>
              </a:lnSpc>
            </a:pPr>
            <a:r>
              <a:rPr lang="zh-TW" altLang="en-US" sz="3200" b="1" dirty="0">
                <a:solidFill>
                  <a:srgbClr val="0000FF"/>
                </a:solidFill>
              </a:rPr>
              <a:t>操作</a:t>
            </a:r>
            <a:r>
              <a:rPr lang="zh-TW" altLang="en-US" sz="3200" b="1" dirty="0" smtClean="0">
                <a:solidFill>
                  <a:srgbClr val="0000FF"/>
                </a:solidFill>
              </a:rPr>
              <a:t>實驗</a:t>
            </a:r>
            <a:r>
              <a:rPr lang="en-US" altLang="zh-TW" sz="3200" b="1" dirty="0" smtClean="0">
                <a:solidFill>
                  <a:srgbClr val="0000FF"/>
                </a:solidFill>
              </a:rPr>
              <a:t>3</a:t>
            </a:r>
          </a:p>
          <a:p>
            <a:pPr lvl="0" algn="ctr">
              <a:lnSpc>
                <a:spcPct val="150000"/>
              </a:lnSpc>
            </a:pPr>
            <a:r>
              <a:rPr lang="zh-TW" sz="2800" b="1" dirty="0" smtClean="0">
                <a:latin typeface="Microsoft JhengHei"/>
                <a:ea typeface="Microsoft JhengHei"/>
                <a:cs typeface="Microsoft JhengHei"/>
                <a:sym typeface="Microsoft JhengHei"/>
              </a:rPr>
              <a:t>植物</a:t>
            </a:r>
            <a:r>
              <a:rPr lang="zh-TW" sz="2800" b="1" dirty="0">
                <a:latin typeface="Microsoft JhengHei"/>
                <a:ea typeface="Microsoft JhengHei"/>
                <a:cs typeface="Microsoft JhengHei"/>
                <a:sym typeface="Microsoft JhengHei"/>
              </a:rPr>
              <a:t>器官辨析實驗</a:t>
            </a:r>
            <a:endParaRPr sz="2800" dirty="0">
              <a:latin typeface="Microsoft JhengHei"/>
              <a:ea typeface="Microsoft JhengHei"/>
              <a:cs typeface="Microsoft JhengHei"/>
              <a:sym typeface="Microsoft JhengHei"/>
            </a:endParaRPr>
          </a:p>
          <a:p>
            <a:pPr marL="0" lvl="0" indent="0" algn="ctr" rtl="0">
              <a:lnSpc>
                <a:spcPct val="150000"/>
              </a:lnSpc>
              <a:spcBef>
                <a:spcPts val="0"/>
              </a:spcBef>
              <a:spcAft>
                <a:spcPts val="0"/>
              </a:spcAft>
              <a:buNone/>
            </a:pPr>
            <a:r>
              <a:rPr lang="zh-TW" sz="2800" b="1" dirty="0"/>
              <a:t>解題：蕭淑娟教授</a:t>
            </a:r>
            <a:endParaRPr sz="28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313"/>
        <p:cNvGrpSpPr/>
        <p:nvPr/>
      </p:nvGrpSpPr>
      <p:grpSpPr>
        <a:xfrm>
          <a:off x="0" y="0"/>
          <a:ext cx="0" cy="0"/>
          <a:chOff x="0" y="0"/>
          <a:chExt cx="0" cy="0"/>
        </a:xfrm>
      </p:grpSpPr>
      <p:sp>
        <p:nvSpPr>
          <p:cNvPr id="314" name="Google Shape;314;p36"/>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6"/>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6" name="Google Shape;316;p36"/>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317" name="Google Shape;317;p36"/>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318" name="Google Shape;318;p36"/>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319" name="Google Shape;319;p36"/>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6"/>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6"/>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
        <p:nvSpPr>
          <p:cNvPr id="322" name="Google Shape;322;p36"/>
          <p:cNvSpPr txBox="1"/>
          <p:nvPr/>
        </p:nvSpPr>
        <p:spPr>
          <a:xfrm>
            <a:off x="676817" y="217195"/>
            <a:ext cx="6296400" cy="804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zh-TW" sz="3600" b="1" dirty="0">
                <a:solidFill>
                  <a:srgbClr val="000000"/>
                </a:solidFill>
                <a:latin typeface="Microsoft JhengHei"/>
                <a:ea typeface="Microsoft JhengHei"/>
                <a:cs typeface="Microsoft JhengHei"/>
                <a:sym typeface="Microsoft JhengHei"/>
              </a:rPr>
              <a:t>外部形態觀察：</a:t>
            </a:r>
            <a:endParaRPr sz="3600" b="1" dirty="0">
              <a:solidFill>
                <a:srgbClr val="000000"/>
              </a:solidFill>
              <a:latin typeface="Microsoft JhengHei"/>
              <a:ea typeface="Microsoft JhengHei"/>
              <a:cs typeface="Microsoft JhengHei"/>
              <a:sym typeface="Microsoft JhengHei"/>
            </a:endParaRPr>
          </a:p>
        </p:txBody>
      </p:sp>
      <p:sp>
        <p:nvSpPr>
          <p:cNvPr id="323" name="Google Shape;323;p36"/>
          <p:cNvSpPr txBox="1"/>
          <p:nvPr/>
        </p:nvSpPr>
        <p:spPr>
          <a:xfrm>
            <a:off x="414454" y="954913"/>
            <a:ext cx="8168100" cy="2694000"/>
          </a:xfrm>
          <a:prstGeom prst="rect">
            <a:avLst/>
          </a:prstGeom>
          <a:noFill/>
          <a:ln>
            <a:noFill/>
          </a:ln>
        </p:spPr>
        <p:txBody>
          <a:bodyPr spcFirstLastPara="1" wrap="square" lIns="91425" tIns="45700" rIns="91425" bIns="45700" anchor="t" anchorCtr="0">
            <a:normAutofit/>
          </a:bodyPr>
          <a:lstStyle/>
          <a:p>
            <a:pPr marL="228600" lvl="0" indent="-228600" algn="l" rtl="0">
              <a:spcBef>
                <a:spcPts val="0"/>
              </a:spcBef>
              <a:spcAft>
                <a:spcPts val="0"/>
              </a:spcAft>
              <a:buClr>
                <a:srgbClr val="000000"/>
              </a:buClr>
              <a:buSzPts val="2800"/>
              <a:buChar char="•"/>
            </a:pPr>
            <a:r>
              <a:rPr lang="zh-TW" sz="2800" dirty="0">
                <a:solidFill>
                  <a:srgbClr val="000000"/>
                </a:solidFill>
                <a:latin typeface="Microsoft JhengHei"/>
                <a:ea typeface="Microsoft JhengHei"/>
                <a:cs typeface="Microsoft JhengHei"/>
                <a:sym typeface="Microsoft JhengHei"/>
              </a:rPr>
              <a:t>請將所觀察的特徵名稱填入下表中，然後在馬鈴薯和甘藷的欄位下分別註明”有”或”無”該特徵。(本題15分)</a:t>
            </a:r>
            <a:endParaRPr lang="zh-TW" altLang="en-US" sz="2800" dirty="0">
              <a:solidFill>
                <a:srgbClr val="000000"/>
              </a:solidFill>
              <a:latin typeface="Microsoft JhengHei"/>
              <a:ea typeface="Microsoft JhengHei"/>
              <a:cs typeface="Microsoft JhengHei"/>
              <a:sym typeface="Microsoft JhengHei"/>
            </a:endParaRPr>
          </a:p>
          <a:p>
            <a:pPr marL="228600" lvl="0" indent="-50800" algn="l" rtl="0">
              <a:spcBef>
                <a:spcPts val="1000"/>
              </a:spcBef>
              <a:spcAft>
                <a:spcPts val="0"/>
              </a:spcAft>
              <a:buNone/>
            </a:pPr>
            <a:endParaRPr lang="zh-TW" altLang="en-US" sz="2800" dirty="0">
              <a:solidFill>
                <a:srgbClr val="000000"/>
              </a:solidFill>
              <a:latin typeface="Microsoft JhengHei"/>
              <a:ea typeface="Microsoft JhengHei"/>
              <a:cs typeface="Microsoft JhengHei"/>
              <a:sym typeface="Microsoft JhengHei"/>
            </a:endParaRPr>
          </a:p>
        </p:txBody>
      </p:sp>
      <p:graphicFrame>
        <p:nvGraphicFramePr>
          <p:cNvPr id="324" name="Google Shape;324;p36"/>
          <p:cNvGraphicFramePr/>
          <p:nvPr>
            <p:extLst>
              <p:ext uri="{D42A27DB-BD31-4B8C-83A1-F6EECF244321}">
                <p14:modId xmlns:p14="http://schemas.microsoft.com/office/powerpoint/2010/main" val="618624891"/>
              </p:ext>
            </p:extLst>
          </p:nvPr>
        </p:nvGraphicFramePr>
        <p:xfrm>
          <a:off x="385492" y="2365268"/>
          <a:ext cx="8128000" cy="2987040"/>
        </p:xfrm>
        <a:graphic>
          <a:graphicData uri="http://schemas.openxmlformats.org/drawingml/2006/table">
            <a:tbl>
              <a:tblPr firstRow="1" bandRow="1">
                <a:noFill/>
                <a:tableStyleId>{7B51B102-3577-4272-A705-9B2DDEBF599F}</a:tableStyleId>
              </a:tblPr>
              <a:tblGrid>
                <a:gridCol w="3319500">
                  <a:extLst>
                    <a:ext uri="{9D8B030D-6E8A-4147-A177-3AD203B41FA5}">
                      <a16:colId xmlns:a16="http://schemas.microsoft.com/office/drawing/2014/main" val="20000"/>
                    </a:ext>
                  </a:extLst>
                </a:gridCol>
                <a:gridCol w="2548325">
                  <a:extLst>
                    <a:ext uri="{9D8B030D-6E8A-4147-A177-3AD203B41FA5}">
                      <a16:colId xmlns:a16="http://schemas.microsoft.com/office/drawing/2014/main" val="20001"/>
                    </a:ext>
                  </a:extLst>
                </a:gridCol>
                <a:gridCol w="2260175">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zh-TW" sz="2800" u="none" strike="noStrike" cap="none" dirty="0">
                          <a:latin typeface="Microsoft JhengHei"/>
                          <a:ea typeface="Microsoft JhengHei"/>
                          <a:cs typeface="Microsoft JhengHei"/>
                          <a:sym typeface="Microsoft JhengHei"/>
                        </a:rPr>
                        <a:t>外部形態特徵名稱</a:t>
                      </a:r>
                      <a:endParaRPr sz="2800" u="none" strike="noStrike" cap="none" dirty="0">
                        <a:latin typeface="Microsoft JhengHei"/>
                        <a:ea typeface="Microsoft JhengHei"/>
                        <a:cs typeface="Microsoft JhengHei"/>
                        <a:sym typeface="Microsoft JhengHei"/>
                      </a:endParaRPr>
                    </a:p>
                  </a:txBody>
                  <a:tcPr marL="68575" marR="68575" marT="0" marB="0"/>
                </a:tc>
                <a:tc>
                  <a:txBody>
                    <a:bodyPr/>
                    <a:lstStyle/>
                    <a:p>
                      <a:pPr marL="0" marR="0" lvl="0" indent="0" algn="ctr" rtl="0">
                        <a:spcBef>
                          <a:spcPts val="0"/>
                        </a:spcBef>
                        <a:spcAft>
                          <a:spcPts val="0"/>
                        </a:spcAft>
                        <a:buNone/>
                      </a:pPr>
                      <a:r>
                        <a:rPr lang="zh-TW" sz="2800" u="none" strike="noStrike" cap="none">
                          <a:latin typeface="Microsoft JhengHei"/>
                          <a:ea typeface="Microsoft JhengHei"/>
                          <a:cs typeface="Microsoft JhengHei"/>
                          <a:sym typeface="Microsoft JhengHei"/>
                        </a:rPr>
                        <a:t>馬鈴薯</a:t>
                      </a:r>
                      <a:endParaRPr sz="28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spcBef>
                          <a:spcPts val="0"/>
                        </a:spcBef>
                        <a:spcAft>
                          <a:spcPts val="0"/>
                        </a:spcAft>
                        <a:buNone/>
                      </a:pPr>
                      <a:r>
                        <a:rPr lang="zh-TW" sz="2800" u="none" strike="noStrike" cap="none">
                          <a:latin typeface="Microsoft JhengHei"/>
                          <a:ea typeface="Microsoft JhengHei"/>
                          <a:cs typeface="Microsoft JhengHei"/>
                          <a:sym typeface="Microsoft JhengHei"/>
                        </a:rPr>
                        <a:t>甘藷</a:t>
                      </a:r>
                      <a:endParaRPr sz="2800" u="none" strike="noStrike" cap="none">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0"/>
                  </a:ext>
                </a:extLst>
              </a:tr>
              <a:tr h="370850">
                <a:tc>
                  <a:txBody>
                    <a:bodyPr/>
                    <a:lstStyle/>
                    <a:p>
                      <a:pPr marL="0" marR="0" lvl="0" indent="0" algn="l"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芽眼</a:t>
                      </a:r>
                      <a:endParaRPr sz="28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有</a:t>
                      </a:r>
                      <a:endParaRPr sz="28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無</a:t>
                      </a:r>
                      <a:endParaRPr sz="2800" u="none" strike="noStrike" cap="none">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1"/>
                  </a:ext>
                </a:extLst>
              </a:tr>
              <a:tr h="370850">
                <a:tc>
                  <a:txBody>
                    <a:bodyPr/>
                    <a:lstStyle/>
                    <a:p>
                      <a:pPr marL="0" marR="0" lvl="0" indent="0" algn="l"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芽旁邊的葉痕</a:t>
                      </a:r>
                      <a:endParaRPr sz="28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有</a:t>
                      </a:r>
                      <a:endParaRPr sz="28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無</a:t>
                      </a:r>
                      <a:endParaRPr sz="2800" u="none" strike="noStrike" cap="none">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2"/>
                  </a:ext>
                </a:extLst>
              </a:tr>
              <a:tr h="370850">
                <a:tc>
                  <a:txBody>
                    <a:bodyPr/>
                    <a:lstStyle/>
                    <a:p>
                      <a:pPr marL="0" marR="0" lvl="0" indent="0" algn="l"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支根</a:t>
                      </a:r>
                      <a:endParaRPr sz="28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800" u="none" strike="noStrike" cap="none">
                          <a:latin typeface="Microsoft JhengHei"/>
                          <a:ea typeface="Microsoft JhengHei"/>
                          <a:cs typeface="Microsoft JhengHei"/>
                          <a:sym typeface="Microsoft JhengHei"/>
                        </a:rPr>
                        <a:t>無</a:t>
                      </a:r>
                      <a:endParaRPr sz="28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800" u="none" strike="noStrike" cap="none" dirty="0">
                          <a:latin typeface="Microsoft JhengHei"/>
                          <a:ea typeface="Microsoft JhengHei"/>
                          <a:cs typeface="Microsoft JhengHei"/>
                          <a:sym typeface="Microsoft JhengHei"/>
                        </a:rPr>
                        <a:t>有</a:t>
                      </a:r>
                      <a:endParaRPr sz="2800" u="none" strike="noStrike" cap="none" dirty="0">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01"/>
        <p:cNvGrpSpPr/>
        <p:nvPr/>
      </p:nvGrpSpPr>
      <p:grpSpPr>
        <a:xfrm>
          <a:off x="0" y="0"/>
          <a:ext cx="0" cy="0"/>
          <a:chOff x="0" y="0"/>
          <a:chExt cx="0" cy="0"/>
        </a:xfrm>
      </p:grpSpPr>
      <p:sp>
        <p:nvSpPr>
          <p:cNvPr id="102" name="Google Shape;102;p19"/>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9"/>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4" name="Google Shape;104;p19"/>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105" name="Google Shape;105;p19"/>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106" name="Google Shape;106;p19"/>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107" name="Google Shape;107;p19"/>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9"/>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9"/>
          <p:cNvSpPr txBox="1"/>
          <p:nvPr/>
        </p:nvSpPr>
        <p:spPr>
          <a:xfrm>
            <a:off x="409800" y="815825"/>
            <a:ext cx="83244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110學年度</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普通型高級中學數理及資訊學科能力競賽</a:t>
            </a:r>
            <a:endParaRPr sz="2800" b="1">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2800" b="1">
                <a:solidFill>
                  <a:schemeClr val="dk1"/>
                </a:solidFill>
                <a:latin typeface="Microsoft JhengHei"/>
                <a:ea typeface="Microsoft JhengHei"/>
                <a:cs typeface="Microsoft JhengHei"/>
                <a:sym typeface="Microsoft JhengHei"/>
              </a:rPr>
              <a:t>生物科決賽 專題討論</a:t>
            </a:r>
            <a:endParaRPr sz="2500" b="1">
              <a:solidFill>
                <a:schemeClr val="dk1"/>
              </a:solidFill>
              <a:latin typeface="Microsoft JhengHei"/>
              <a:ea typeface="Microsoft JhengHei"/>
              <a:cs typeface="Microsoft JhengHei"/>
              <a:sym typeface="Microsoft JhengHei"/>
            </a:endParaRPr>
          </a:p>
        </p:txBody>
      </p:sp>
      <p:sp>
        <p:nvSpPr>
          <p:cNvPr id="110" name="Google Shape;110;p19"/>
          <p:cNvSpPr txBox="1"/>
          <p:nvPr/>
        </p:nvSpPr>
        <p:spPr>
          <a:xfrm>
            <a:off x="1470722" y="2374875"/>
            <a:ext cx="6202500" cy="2215961"/>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None/>
            </a:pPr>
            <a:r>
              <a:rPr lang="zh-TW" sz="3200" b="1" dirty="0" smtClean="0">
                <a:solidFill>
                  <a:srgbClr val="0000FF"/>
                </a:solidFill>
              </a:rPr>
              <a:t>操作</a:t>
            </a:r>
            <a:r>
              <a:rPr lang="zh-TW" altLang="en-US" sz="3200" b="1" dirty="0" smtClean="0">
                <a:solidFill>
                  <a:srgbClr val="0000FF"/>
                </a:solidFill>
              </a:rPr>
              <a:t>實驗</a:t>
            </a:r>
            <a:r>
              <a:rPr lang="zh-TW" sz="3200" b="1" dirty="0" smtClean="0">
                <a:solidFill>
                  <a:srgbClr val="0000FF"/>
                </a:solidFill>
              </a:rPr>
              <a:t>1</a:t>
            </a:r>
            <a:endParaRPr sz="3200" b="1" dirty="0">
              <a:solidFill>
                <a:srgbClr val="0000FF"/>
              </a:solidFill>
            </a:endParaRPr>
          </a:p>
          <a:p>
            <a:pPr marL="0" marR="0" lvl="0" indent="0" algn="ctr" rtl="0">
              <a:lnSpc>
                <a:spcPct val="150000"/>
              </a:lnSpc>
              <a:spcBef>
                <a:spcPts val="0"/>
              </a:spcBef>
              <a:spcAft>
                <a:spcPts val="0"/>
              </a:spcAft>
              <a:buNone/>
            </a:pPr>
            <a:r>
              <a:rPr lang="zh-TW" sz="2800" b="1" dirty="0"/>
              <a:t>果蠅模式生物與基礎遺傳分析</a:t>
            </a:r>
            <a:endParaRPr sz="2800" b="1" dirty="0"/>
          </a:p>
          <a:p>
            <a:pPr marL="0" marR="0" lvl="0" indent="0" algn="ctr" rtl="0">
              <a:lnSpc>
                <a:spcPct val="150000"/>
              </a:lnSpc>
              <a:spcBef>
                <a:spcPts val="0"/>
              </a:spcBef>
              <a:spcAft>
                <a:spcPts val="0"/>
              </a:spcAft>
              <a:buNone/>
            </a:pPr>
            <a:r>
              <a:rPr lang="zh-TW" sz="2800" b="1" dirty="0"/>
              <a:t>解題：傅在峰教授</a:t>
            </a:r>
            <a:endParaRPr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328"/>
        <p:cNvGrpSpPr/>
        <p:nvPr/>
      </p:nvGrpSpPr>
      <p:grpSpPr>
        <a:xfrm>
          <a:off x="0" y="0"/>
          <a:ext cx="0" cy="0"/>
          <a:chOff x="0" y="0"/>
          <a:chExt cx="0" cy="0"/>
        </a:xfrm>
      </p:grpSpPr>
      <p:sp>
        <p:nvSpPr>
          <p:cNvPr id="329" name="Google Shape;329;p37"/>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7"/>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1" name="Google Shape;331;p37"/>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332" name="Google Shape;332;p37"/>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333" name="Google Shape;333;p37"/>
          <p:cNvPicPr preferRelativeResize="0"/>
          <p:nvPr/>
        </p:nvPicPr>
        <p:blipFill rotWithShape="1">
          <a:blip r:embed="rId4">
            <a:alphaModFix/>
          </a:blip>
          <a:srcRect t="85594" r="69398"/>
          <a:stretch/>
        </p:blipFill>
        <p:spPr>
          <a:xfrm>
            <a:off x="-198240" y="3482782"/>
            <a:ext cx="1632899" cy="1660718"/>
          </a:xfrm>
          <a:prstGeom prst="rect">
            <a:avLst/>
          </a:prstGeom>
          <a:noFill/>
          <a:ln>
            <a:noFill/>
          </a:ln>
        </p:spPr>
      </p:pic>
      <p:sp>
        <p:nvSpPr>
          <p:cNvPr id="334" name="Google Shape;334;p37"/>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7"/>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7"/>
          <p:cNvSpPr txBox="1"/>
          <p:nvPr/>
        </p:nvSpPr>
        <p:spPr>
          <a:xfrm>
            <a:off x="737534" y="-538258"/>
            <a:ext cx="8100300" cy="3041262"/>
          </a:xfrm>
          <a:prstGeom prst="rect">
            <a:avLst/>
          </a:prstGeom>
          <a:noFill/>
          <a:ln>
            <a:noFill/>
          </a:ln>
        </p:spPr>
        <p:txBody>
          <a:bodyPr spcFirstLastPara="1" wrap="square" lIns="91425" tIns="45700" rIns="91425" bIns="45700" anchor="ctr" anchorCtr="0">
            <a:normAutofit/>
          </a:bodyPr>
          <a:lstStyle/>
          <a:p>
            <a:pPr marL="0" lvl="0" indent="0" algn="l" rtl="0">
              <a:lnSpc>
                <a:spcPct val="170000"/>
              </a:lnSpc>
              <a:spcBef>
                <a:spcPts val="0"/>
              </a:spcBef>
              <a:spcAft>
                <a:spcPts val="0"/>
              </a:spcAft>
              <a:buNone/>
            </a:pPr>
            <a:r>
              <a:rPr lang="zh-TW" sz="3200" b="1" dirty="0">
                <a:solidFill>
                  <a:srgbClr val="000000"/>
                </a:solidFill>
                <a:latin typeface="Microsoft JhengHei"/>
                <a:ea typeface="Microsoft JhengHei"/>
                <a:cs typeface="Microsoft JhengHei"/>
                <a:sym typeface="Microsoft JhengHei"/>
              </a:rPr>
              <a:t>切片結果</a:t>
            </a:r>
            <a:r>
              <a:rPr lang="zh-TW" sz="1600" dirty="0">
                <a:solidFill>
                  <a:srgbClr val="000000"/>
                </a:solidFill>
                <a:latin typeface="Microsoft JhengHei"/>
                <a:ea typeface="Microsoft JhengHei"/>
                <a:cs typeface="Microsoft JhengHei"/>
                <a:sym typeface="Microsoft JhengHei"/>
              </a:rPr>
              <a:t/>
            </a:r>
            <a:br>
              <a:rPr lang="zh-TW" sz="1600" dirty="0">
                <a:solidFill>
                  <a:srgbClr val="000000"/>
                </a:solidFill>
                <a:latin typeface="Microsoft JhengHei"/>
                <a:ea typeface="Microsoft JhengHei"/>
                <a:cs typeface="Microsoft JhengHei"/>
                <a:sym typeface="Microsoft JhengHei"/>
              </a:rPr>
            </a:br>
            <a:r>
              <a:rPr lang="zh-TW" sz="2000" b="1" dirty="0">
                <a:solidFill>
                  <a:srgbClr val="000000"/>
                </a:solidFill>
                <a:latin typeface="Microsoft JhengHei"/>
                <a:ea typeface="Microsoft JhengHei"/>
                <a:cs typeface="Microsoft JhengHei"/>
                <a:sym typeface="Microsoft JhengHei"/>
              </a:rPr>
              <a:t>請將切片置於顯微鏡、</a:t>
            </a:r>
            <a:r>
              <a:rPr lang="zh-TW" sz="2000" b="1" u="sng" dirty="0">
                <a:solidFill>
                  <a:srgbClr val="000000"/>
                </a:solidFill>
                <a:latin typeface="Microsoft JhengHei"/>
                <a:ea typeface="Microsoft JhengHei"/>
                <a:cs typeface="Microsoft JhengHei"/>
                <a:sym typeface="Microsoft JhengHei"/>
              </a:rPr>
              <a:t>4倍物鏡下，調整好焦距</a:t>
            </a:r>
            <a:r>
              <a:rPr lang="zh-TW" sz="2000" b="1" dirty="0">
                <a:solidFill>
                  <a:srgbClr val="000000"/>
                </a:solidFill>
                <a:latin typeface="Microsoft JhengHei"/>
                <a:ea typeface="Microsoft JhengHei"/>
                <a:cs typeface="Microsoft JhengHei"/>
                <a:sym typeface="Microsoft JhengHei"/>
              </a:rPr>
              <a:t>之後，</a:t>
            </a:r>
            <a:r>
              <a:rPr lang="zh-TW" sz="2000" b="1" u="sng" dirty="0">
                <a:solidFill>
                  <a:srgbClr val="000000"/>
                </a:solidFill>
                <a:latin typeface="Microsoft JhengHei"/>
                <a:ea typeface="Microsoft JhengHei"/>
                <a:cs typeface="Microsoft JhengHei"/>
                <a:sym typeface="Microsoft JhengHei"/>
              </a:rPr>
              <a:t>舉手請監試人員進行檢視並評分</a:t>
            </a:r>
            <a:r>
              <a:rPr lang="zh-TW" sz="2000" b="1" dirty="0">
                <a:solidFill>
                  <a:srgbClr val="000000"/>
                </a:solidFill>
                <a:latin typeface="Microsoft JhengHei"/>
                <a:ea typeface="Microsoft JhengHei"/>
                <a:cs typeface="Microsoft JhengHei"/>
                <a:sym typeface="Microsoft JhengHei"/>
              </a:rPr>
              <a:t>。(本小題共10分，兩種切片各5分；評分等級：佳(5分)、普通(3分)、待改進(0分) )</a:t>
            </a:r>
            <a:endParaRPr sz="2000" b="1" dirty="0">
              <a:solidFill>
                <a:srgbClr val="000000"/>
              </a:solidFill>
              <a:latin typeface="Microsoft JhengHei"/>
              <a:ea typeface="Microsoft JhengHei"/>
              <a:cs typeface="Microsoft JhengHei"/>
              <a:sym typeface="Microsoft JhengHei"/>
            </a:endParaRPr>
          </a:p>
        </p:txBody>
      </p:sp>
      <p:sp>
        <p:nvSpPr>
          <p:cNvPr id="338" name="Google Shape;338;p37"/>
          <p:cNvSpPr txBox="1"/>
          <p:nvPr/>
        </p:nvSpPr>
        <p:spPr>
          <a:xfrm>
            <a:off x="644195" y="2369482"/>
            <a:ext cx="7723200" cy="2905500"/>
          </a:xfrm>
          <a:prstGeom prst="rect">
            <a:avLst/>
          </a:prstGeom>
          <a:noFill/>
          <a:ln>
            <a:noFill/>
          </a:ln>
        </p:spPr>
        <p:txBody>
          <a:bodyPr spcFirstLastPara="1" wrap="square" lIns="91425" tIns="45700" rIns="91425" bIns="45700" anchor="t" anchorCtr="0">
            <a:normAutofit/>
          </a:bodyPr>
          <a:lstStyle/>
          <a:p>
            <a:pPr marL="228600" lvl="0" indent="-190500" algn="l" rtl="0">
              <a:lnSpc>
                <a:spcPct val="90000"/>
              </a:lnSpc>
              <a:spcBef>
                <a:spcPts val="0"/>
              </a:spcBef>
              <a:spcAft>
                <a:spcPts val="0"/>
              </a:spcAft>
              <a:buClr>
                <a:srgbClr val="FF0000"/>
              </a:buClr>
              <a:buSzPts val="3000"/>
              <a:buChar char="•"/>
            </a:pPr>
            <a:r>
              <a:rPr lang="zh-TW" sz="3000" b="1" u="sng">
                <a:solidFill>
                  <a:srgbClr val="FF0000"/>
                </a:solidFill>
                <a:latin typeface="Microsoft JhengHei"/>
                <a:ea typeface="Microsoft JhengHei"/>
                <a:cs typeface="Microsoft JhengHei"/>
                <a:sym typeface="Microsoft JhengHei"/>
              </a:rPr>
              <a:t>馬鈴薯</a:t>
            </a:r>
            <a:r>
              <a:rPr lang="zh-TW" sz="3000">
                <a:solidFill>
                  <a:srgbClr val="FF0000"/>
                </a:solidFill>
                <a:latin typeface="Microsoft JhengHei"/>
                <a:ea typeface="Microsoft JhengHei"/>
                <a:cs typeface="Microsoft JhengHei"/>
                <a:sym typeface="Microsoft JhengHei"/>
              </a:rPr>
              <a:t>連接構造(佳)</a:t>
            </a:r>
            <a:endParaRPr sz="3000">
              <a:solidFill>
                <a:srgbClr val="FF0000"/>
              </a:solidFill>
              <a:latin typeface="Microsoft JhengHei"/>
              <a:ea typeface="Microsoft JhengHei"/>
              <a:cs typeface="Microsoft JhengHei"/>
              <a:sym typeface="Microsoft JhengHei"/>
            </a:endParaRPr>
          </a:p>
        </p:txBody>
      </p:sp>
      <p:pic>
        <p:nvPicPr>
          <p:cNvPr id="339" name="Google Shape;339;p37"/>
          <p:cNvPicPr preferRelativeResize="0"/>
          <p:nvPr/>
        </p:nvPicPr>
        <p:blipFill rotWithShape="1">
          <a:blip r:embed="rId5">
            <a:alphaModFix/>
          </a:blip>
          <a:srcRect/>
          <a:stretch/>
        </p:blipFill>
        <p:spPr>
          <a:xfrm>
            <a:off x="4609950" y="1960275"/>
            <a:ext cx="4486721" cy="3059200"/>
          </a:xfrm>
          <a:prstGeom prst="rect">
            <a:avLst/>
          </a:prstGeom>
          <a:noFill/>
          <a:ln>
            <a:noFill/>
          </a:ln>
        </p:spPr>
      </p:pic>
      <p:sp>
        <p:nvSpPr>
          <p:cNvPr id="340" name="Google Shape;340;p37"/>
          <p:cNvSpPr/>
          <p:nvPr/>
        </p:nvSpPr>
        <p:spPr>
          <a:xfrm>
            <a:off x="686175" y="2771575"/>
            <a:ext cx="3647400" cy="14652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200000"/>
              </a:lnSpc>
              <a:spcBef>
                <a:spcPts val="0"/>
              </a:spcBef>
              <a:spcAft>
                <a:spcPts val="0"/>
              </a:spcAft>
              <a:buClr>
                <a:srgbClr val="FF0000"/>
              </a:buClr>
              <a:buSzPts val="2400"/>
              <a:buFont typeface="Arial"/>
              <a:buChar char="•"/>
            </a:pPr>
            <a:r>
              <a:rPr lang="zh-TW" sz="2400" b="0" i="0" u="none" strike="noStrike" cap="none" dirty="0">
                <a:solidFill>
                  <a:srgbClr val="FF0000"/>
                </a:solidFill>
                <a:latin typeface="Microsoft JhengHei"/>
                <a:ea typeface="Microsoft JhengHei"/>
                <a:cs typeface="Microsoft JhengHei"/>
                <a:sym typeface="Microsoft JhengHei"/>
              </a:rPr>
              <a:t>多個維管束環狀排列</a:t>
            </a:r>
            <a:endParaRPr sz="2400" b="0" i="0" u="none" strike="noStrike" cap="none" dirty="0">
              <a:solidFill>
                <a:srgbClr val="FF0000"/>
              </a:solidFill>
              <a:latin typeface="Microsoft JhengHei"/>
              <a:ea typeface="Microsoft JhengHei"/>
              <a:cs typeface="Microsoft JhengHei"/>
              <a:sym typeface="Microsoft JhengHei"/>
            </a:endParaRPr>
          </a:p>
          <a:p>
            <a:pPr marL="285750" marR="0" lvl="0" indent="-285750" algn="l" rtl="0">
              <a:lnSpc>
                <a:spcPct val="200000"/>
              </a:lnSpc>
              <a:spcBef>
                <a:spcPts val="0"/>
              </a:spcBef>
              <a:spcAft>
                <a:spcPts val="0"/>
              </a:spcAft>
              <a:buClr>
                <a:srgbClr val="FF0000"/>
              </a:buClr>
              <a:buSzPts val="2400"/>
              <a:buFont typeface="Arial"/>
              <a:buChar char="•"/>
            </a:pPr>
            <a:r>
              <a:rPr lang="zh-TW" sz="2400" b="0" i="0" u="none" strike="noStrike" cap="none" dirty="0">
                <a:solidFill>
                  <a:srgbClr val="FF0000"/>
                </a:solidFill>
                <a:latin typeface="Microsoft JhengHei"/>
                <a:ea typeface="Microsoft JhengHei"/>
                <a:cs typeface="Microsoft JhengHei"/>
                <a:sym typeface="Microsoft JhengHei"/>
              </a:rPr>
              <a:t>中央有髓</a:t>
            </a:r>
            <a:endParaRPr sz="2400" b="0" i="0" u="none" strike="noStrike" cap="none" dirty="0">
              <a:solidFill>
                <a:srgbClr val="FF0000"/>
              </a:solidFill>
              <a:latin typeface="Microsoft JhengHei"/>
              <a:ea typeface="Microsoft JhengHei"/>
              <a:cs typeface="Microsoft JhengHei"/>
              <a:sym typeface="Microsoft JhengHei"/>
            </a:endParaRPr>
          </a:p>
          <a:p>
            <a:pPr marL="0" marR="0" lvl="0" indent="0" algn="l" rtl="0">
              <a:lnSpc>
                <a:spcPct val="200000"/>
              </a:lnSpc>
              <a:spcBef>
                <a:spcPts val="0"/>
              </a:spcBef>
              <a:spcAft>
                <a:spcPts val="0"/>
              </a:spcAft>
              <a:buNone/>
            </a:pPr>
            <a:endParaRPr sz="2400" b="0" i="0" u="none" strike="noStrike" cap="none" dirty="0">
              <a:solidFill>
                <a:srgbClr val="FF0000"/>
              </a:solidFill>
              <a:latin typeface="Microsoft JhengHei"/>
              <a:ea typeface="Microsoft JhengHei"/>
              <a:cs typeface="Microsoft JhengHei"/>
              <a:sym typeface="Microsoft JhengHei"/>
            </a:endParaRPr>
          </a:p>
        </p:txBody>
      </p:sp>
      <p:cxnSp>
        <p:nvCxnSpPr>
          <p:cNvPr id="341" name="Google Shape;341;p37"/>
          <p:cNvCxnSpPr>
            <a:cxnSpLocks/>
          </p:cNvCxnSpPr>
          <p:nvPr/>
        </p:nvCxnSpPr>
        <p:spPr>
          <a:xfrm flipV="1">
            <a:off x="3984086" y="3031027"/>
            <a:ext cx="1747382" cy="14700"/>
          </a:xfrm>
          <a:prstGeom prst="straightConnector1">
            <a:avLst/>
          </a:prstGeom>
          <a:noFill/>
          <a:ln w="57150" cap="flat" cmpd="sng">
            <a:solidFill>
              <a:srgbClr val="FF0000"/>
            </a:solidFill>
            <a:prstDash val="solid"/>
            <a:miter lim="800000"/>
            <a:headEnd type="none" w="sm" len="sm"/>
            <a:tailEnd type="triangle" w="med" len="med"/>
          </a:ln>
        </p:spPr>
      </p:cxnSp>
      <p:sp>
        <p:nvSpPr>
          <p:cNvPr id="15" name="Google Shape;321;p36">
            <a:extLst>
              <a:ext uri="{FF2B5EF4-FFF2-40B4-BE49-F238E27FC236}">
                <a16:creationId xmlns:a16="http://schemas.microsoft.com/office/drawing/2014/main" id="{CB89E9AB-B685-4AA0-ACCF-781566345BFD}"/>
              </a:ext>
            </a:extLst>
          </p:cNvPr>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345"/>
        <p:cNvGrpSpPr/>
        <p:nvPr/>
      </p:nvGrpSpPr>
      <p:grpSpPr>
        <a:xfrm>
          <a:off x="0" y="0"/>
          <a:ext cx="0" cy="0"/>
          <a:chOff x="0" y="0"/>
          <a:chExt cx="0" cy="0"/>
        </a:xfrm>
      </p:grpSpPr>
      <p:sp>
        <p:nvSpPr>
          <p:cNvPr id="346" name="Google Shape;346;p38"/>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8"/>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8" name="Google Shape;348;p38"/>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349" name="Google Shape;349;p38"/>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350" name="Google Shape;350;p38"/>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351" name="Google Shape;351;p38"/>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8"/>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8"/>
          <p:cNvSpPr/>
          <p:nvPr/>
        </p:nvSpPr>
        <p:spPr>
          <a:xfrm>
            <a:off x="504819" y="659278"/>
            <a:ext cx="41730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3000" b="1" i="0" u="sng" strike="noStrike" cap="none">
                <a:solidFill>
                  <a:srgbClr val="FF0000"/>
                </a:solidFill>
                <a:latin typeface="Microsoft JhengHei"/>
                <a:ea typeface="Microsoft JhengHei"/>
                <a:cs typeface="Microsoft JhengHei"/>
                <a:sym typeface="Microsoft JhengHei"/>
              </a:rPr>
              <a:t>馬鈴薯</a:t>
            </a:r>
            <a:r>
              <a:rPr lang="zh-TW" sz="3000" b="0" i="0" u="none" strike="noStrike" cap="none">
                <a:solidFill>
                  <a:srgbClr val="FF0000"/>
                </a:solidFill>
                <a:latin typeface="Microsoft JhengHei"/>
                <a:ea typeface="Microsoft JhengHei"/>
                <a:cs typeface="Microsoft JhengHei"/>
                <a:sym typeface="Microsoft JhengHei"/>
              </a:rPr>
              <a:t>連接構造(佳)</a:t>
            </a:r>
            <a:endParaRPr sz="3000">
              <a:solidFill>
                <a:srgbClr val="FF0000"/>
              </a:solidFill>
              <a:latin typeface="Microsoft JhengHei"/>
              <a:ea typeface="Microsoft JhengHei"/>
              <a:cs typeface="Microsoft JhengHei"/>
              <a:sym typeface="Microsoft JhengHei"/>
            </a:endParaRPr>
          </a:p>
        </p:txBody>
      </p:sp>
      <p:pic>
        <p:nvPicPr>
          <p:cNvPr id="355" name="Google Shape;355;p38"/>
          <p:cNvPicPr preferRelativeResize="0"/>
          <p:nvPr/>
        </p:nvPicPr>
        <p:blipFill rotWithShape="1">
          <a:blip r:embed="rId5">
            <a:alphaModFix/>
          </a:blip>
          <a:srcRect l="16826"/>
          <a:stretch/>
        </p:blipFill>
        <p:spPr>
          <a:xfrm>
            <a:off x="4022975" y="653475"/>
            <a:ext cx="4841649" cy="4366000"/>
          </a:xfrm>
          <a:prstGeom prst="rect">
            <a:avLst/>
          </a:prstGeom>
          <a:noFill/>
          <a:ln>
            <a:noFill/>
          </a:ln>
        </p:spPr>
      </p:pic>
      <p:sp>
        <p:nvSpPr>
          <p:cNvPr id="12" name="Google Shape;321;p36">
            <a:extLst>
              <a:ext uri="{FF2B5EF4-FFF2-40B4-BE49-F238E27FC236}">
                <a16:creationId xmlns:a16="http://schemas.microsoft.com/office/drawing/2014/main" id="{14095C2D-6E3A-4A81-8D69-A39638BA0A9C}"/>
              </a:ext>
            </a:extLst>
          </p:cNvPr>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359"/>
        <p:cNvGrpSpPr/>
        <p:nvPr/>
      </p:nvGrpSpPr>
      <p:grpSpPr>
        <a:xfrm>
          <a:off x="0" y="0"/>
          <a:ext cx="0" cy="0"/>
          <a:chOff x="0" y="0"/>
          <a:chExt cx="0" cy="0"/>
        </a:xfrm>
      </p:grpSpPr>
      <p:sp>
        <p:nvSpPr>
          <p:cNvPr id="360" name="Google Shape;360;p39"/>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9"/>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2" name="Google Shape;362;p39"/>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363" name="Google Shape;363;p39"/>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364" name="Google Shape;364;p39"/>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365" name="Google Shape;365;p39"/>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9"/>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9"/>
          <p:cNvSpPr/>
          <p:nvPr/>
        </p:nvSpPr>
        <p:spPr>
          <a:xfrm>
            <a:off x="1036680" y="449789"/>
            <a:ext cx="5093066" cy="1754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3000" b="1" u="sng" dirty="0">
                <a:solidFill>
                  <a:srgbClr val="FF0000"/>
                </a:solidFill>
                <a:latin typeface="Microsoft JhengHei"/>
                <a:ea typeface="Microsoft JhengHei"/>
                <a:cs typeface="Microsoft JhengHei"/>
                <a:sym typeface="Microsoft JhengHei"/>
              </a:rPr>
              <a:t>馬鈴薯</a:t>
            </a:r>
            <a:r>
              <a:rPr lang="zh-TW" sz="3000" dirty="0">
                <a:solidFill>
                  <a:srgbClr val="FF0000"/>
                </a:solidFill>
                <a:latin typeface="Microsoft JhengHei"/>
                <a:ea typeface="Microsoft JhengHei"/>
                <a:cs typeface="Microsoft JhengHei"/>
                <a:sym typeface="Microsoft JhengHei"/>
              </a:rPr>
              <a:t>連接構造(普通--斜切，但可看出環狀排列的維管束)</a:t>
            </a:r>
            <a:endParaRPr sz="3000" dirty="0">
              <a:solidFill>
                <a:srgbClr val="FF0000"/>
              </a:solidFill>
              <a:latin typeface="Microsoft JhengHei"/>
              <a:ea typeface="Microsoft JhengHei"/>
              <a:cs typeface="Microsoft JhengHei"/>
              <a:sym typeface="Microsoft JhengHei"/>
            </a:endParaRPr>
          </a:p>
        </p:txBody>
      </p:sp>
      <p:pic>
        <p:nvPicPr>
          <p:cNvPr id="369" name="Google Shape;369;p39"/>
          <p:cNvPicPr preferRelativeResize="0"/>
          <p:nvPr/>
        </p:nvPicPr>
        <p:blipFill rotWithShape="1">
          <a:blip r:embed="rId5">
            <a:alphaModFix/>
          </a:blip>
          <a:srcRect t="10714"/>
          <a:stretch/>
        </p:blipFill>
        <p:spPr>
          <a:xfrm>
            <a:off x="3774950" y="1542375"/>
            <a:ext cx="5308824" cy="3555202"/>
          </a:xfrm>
          <a:prstGeom prst="rect">
            <a:avLst/>
          </a:prstGeom>
          <a:noFill/>
          <a:ln>
            <a:noFill/>
          </a:ln>
        </p:spPr>
      </p:pic>
      <p:sp>
        <p:nvSpPr>
          <p:cNvPr id="12" name="Google Shape;321;p36">
            <a:extLst>
              <a:ext uri="{FF2B5EF4-FFF2-40B4-BE49-F238E27FC236}">
                <a16:creationId xmlns:a16="http://schemas.microsoft.com/office/drawing/2014/main" id="{89968492-B62A-4504-9FED-C7D10BD62F45}"/>
              </a:ext>
            </a:extLst>
          </p:cNvPr>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373"/>
        <p:cNvGrpSpPr/>
        <p:nvPr/>
      </p:nvGrpSpPr>
      <p:grpSpPr>
        <a:xfrm>
          <a:off x="0" y="0"/>
          <a:ext cx="0" cy="0"/>
          <a:chOff x="0" y="0"/>
          <a:chExt cx="0" cy="0"/>
        </a:xfrm>
      </p:grpSpPr>
      <p:sp>
        <p:nvSpPr>
          <p:cNvPr id="374" name="Google Shape;374;p40"/>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0"/>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6" name="Google Shape;376;p40"/>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377" name="Google Shape;377;p40"/>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378" name="Google Shape;378;p40"/>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379" name="Google Shape;379;p40"/>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0"/>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0"/>
          <p:cNvSpPr/>
          <p:nvPr/>
        </p:nvSpPr>
        <p:spPr>
          <a:xfrm>
            <a:off x="504824" y="721950"/>
            <a:ext cx="3968100" cy="421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3000" b="1" u="sng">
                <a:solidFill>
                  <a:srgbClr val="FF0000"/>
                </a:solidFill>
                <a:latin typeface="Microsoft JhengHei"/>
                <a:ea typeface="Microsoft JhengHei"/>
                <a:cs typeface="Microsoft JhengHei"/>
                <a:sym typeface="Microsoft JhengHei"/>
              </a:rPr>
              <a:t>甘藷</a:t>
            </a:r>
            <a:r>
              <a:rPr lang="zh-TW" sz="3000">
                <a:solidFill>
                  <a:srgbClr val="FF0000"/>
                </a:solidFill>
                <a:latin typeface="Microsoft JhengHei"/>
                <a:ea typeface="Microsoft JhengHei"/>
                <a:cs typeface="Microsoft JhengHei"/>
                <a:sym typeface="Microsoft JhengHei"/>
              </a:rPr>
              <a:t>連接構造 (佳)</a:t>
            </a:r>
            <a:endParaRPr sz="3000">
              <a:solidFill>
                <a:srgbClr val="FF0000"/>
              </a:solidFill>
              <a:latin typeface="Microsoft JhengHei"/>
              <a:ea typeface="Microsoft JhengHei"/>
              <a:cs typeface="Microsoft JhengHei"/>
              <a:sym typeface="Microsoft JhengHei"/>
            </a:endParaRPr>
          </a:p>
        </p:txBody>
      </p:sp>
      <p:pic>
        <p:nvPicPr>
          <p:cNvPr id="383" name="Google Shape;383;p40"/>
          <p:cNvPicPr preferRelativeResize="0"/>
          <p:nvPr/>
        </p:nvPicPr>
        <p:blipFill rotWithShape="1">
          <a:blip r:embed="rId5">
            <a:alphaModFix/>
          </a:blip>
          <a:srcRect/>
          <a:stretch/>
        </p:blipFill>
        <p:spPr>
          <a:xfrm>
            <a:off x="4509666" y="1834225"/>
            <a:ext cx="4818384" cy="2973876"/>
          </a:xfrm>
          <a:prstGeom prst="rect">
            <a:avLst/>
          </a:prstGeom>
          <a:noFill/>
          <a:ln>
            <a:noFill/>
          </a:ln>
        </p:spPr>
      </p:pic>
      <p:pic>
        <p:nvPicPr>
          <p:cNvPr id="384" name="Google Shape;384;p40"/>
          <p:cNvPicPr preferRelativeResize="0"/>
          <p:nvPr/>
        </p:nvPicPr>
        <p:blipFill rotWithShape="1">
          <a:blip r:embed="rId6">
            <a:alphaModFix/>
          </a:blip>
          <a:srcRect/>
          <a:stretch/>
        </p:blipFill>
        <p:spPr>
          <a:xfrm>
            <a:off x="-110225" y="1834225"/>
            <a:ext cx="4524226" cy="2792299"/>
          </a:xfrm>
          <a:prstGeom prst="rect">
            <a:avLst/>
          </a:prstGeom>
          <a:noFill/>
          <a:ln>
            <a:noFill/>
          </a:ln>
        </p:spPr>
      </p:pic>
      <p:sp>
        <p:nvSpPr>
          <p:cNvPr id="385" name="Google Shape;385;p40"/>
          <p:cNvSpPr/>
          <p:nvPr/>
        </p:nvSpPr>
        <p:spPr>
          <a:xfrm>
            <a:off x="4873146" y="359769"/>
            <a:ext cx="3842400" cy="1430100"/>
          </a:xfrm>
          <a:prstGeom prst="rect">
            <a:avLst/>
          </a:prstGeom>
          <a:noFill/>
          <a:ln>
            <a:noFill/>
          </a:ln>
        </p:spPr>
        <p:txBody>
          <a:bodyPr spcFirstLastPara="1" wrap="square" lIns="91425" tIns="45700" rIns="91425" bIns="45700" anchor="t" anchorCtr="0">
            <a:noAutofit/>
          </a:bodyPr>
          <a:lstStyle/>
          <a:p>
            <a:pPr marL="285750" marR="0" lvl="0" indent="-285750" algn="l" rtl="0">
              <a:lnSpc>
                <a:spcPct val="200000"/>
              </a:lnSpc>
              <a:spcBef>
                <a:spcPts val="0"/>
              </a:spcBef>
              <a:spcAft>
                <a:spcPts val="0"/>
              </a:spcAft>
              <a:buClr>
                <a:srgbClr val="FF0000"/>
              </a:buClr>
              <a:buSzPts val="2400"/>
              <a:buFont typeface="Arial"/>
              <a:buChar char="•"/>
            </a:pPr>
            <a:r>
              <a:rPr lang="zh-TW" sz="2400" dirty="0">
                <a:solidFill>
                  <a:srgbClr val="FF0000"/>
                </a:solidFill>
                <a:latin typeface="Microsoft JhengHei"/>
                <a:ea typeface="Microsoft JhengHei"/>
                <a:cs typeface="Microsoft JhengHei"/>
                <a:sym typeface="Microsoft JhengHei"/>
              </a:rPr>
              <a:t>1個維管束</a:t>
            </a:r>
            <a:endParaRPr sz="2400" dirty="0">
              <a:solidFill>
                <a:srgbClr val="FF0000"/>
              </a:solidFill>
              <a:latin typeface="Microsoft JhengHei"/>
              <a:ea typeface="Microsoft JhengHei"/>
              <a:cs typeface="Microsoft JhengHei"/>
              <a:sym typeface="Microsoft JhengHei"/>
            </a:endParaRPr>
          </a:p>
          <a:p>
            <a:pPr marL="285750" marR="0" lvl="0" indent="-285750" algn="l" rtl="0">
              <a:lnSpc>
                <a:spcPct val="200000"/>
              </a:lnSpc>
              <a:spcBef>
                <a:spcPts val="0"/>
              </a:spcBef>
              <a:spcAft>
                <a:spcPts val="0"/>
              </a:spcAft>
              <a:buClr>
                <a:srgbClr val="FF0000"/>
              </a:buClr>
              <a:buSzPts val="2400"/>
              <a:buFont typeface="Arial"/>
              <a:buChar char="•"/>
            </a:pPr>
            <a:r>
              <a:rPr lang="zh-TW" sz="2400" dirty="0">
                <a:solidFill>
                  <a:srgbClr val="FF0000"/>
                </a:solidFill>
                <a:latin typeface="Microsoft JhengHei"/>
                <a:ea typeface="Microsoft JhengHei"/>
                <a:cs typeface="Microsoft JhengHei"/>
                <a:sym typeface="Microsoft JhengHei"/>
              </a:rPr>
              <a:t>中央為實心的木質部</a:t>
            </a:r>
            <a:endParaRPr sz="2400" dirty="0">
              <a:solidFill>
                <a:srgbClr val="FF0000"/>
              </a:solidFill>
              <a:latin typeface="Microsoft JhengHei"/>
              <a:ea typeface="Microsoft JhengHei"/>
              <a:cs typeface="Microsoft JhengHei"/>
              <a:sym typeface="Microsoft JhengHei"/>
            </a:endParaRPr>
          </a:p>
          <a:p>
            <a:pPr marL="0" marR="0" lvl="0" indent="0" algn="l" rtl="0">
              <a:lnSpc>
                <a:spcPct val="200000"/>
              </a:lnSpc>
              <a:spcBef>
                <a:spcPts val="0"/>
              </a:spcBef>
              <a:spcAft>
                <a:spcPts val="0"/>
              </a:spcAft>
              <a:buNone/>
            </a:pPr>
            <a:endParaRPr sz="2400" dirty="0">
              <a:solidFill>
                <a:srgbClr val="FF0000"/>
              </a:solidFill>
              <a:latin typeface="Microsoft JhengHei"/>
              <a:ea typeface="Microsoft JhengHei"/>
              <a:cs typeface="Microsoft JhengHei"/>
              <a:sym typeface="Microsoft JhengHei"/>
            </a:endParaRPr>
          </a:p>
        </p:txBody>
      </p:sp>
      <p:sp>
        <p:nvSpPr>
          <p:cNvPr id="14" name="Google Shape;321;p36">
            <a:extLst>
              <a:ext uri="{FF2B5EF4-FFF2-40B4-BE49-F238E27FC236}">
                <a16:creationId xmlns:a16="http://schemas.microsoft.com/office/drawing/2014/main" id="{9AC56445-4AF0-40CF-BBBF-F455D2998FE1}"/>
              </a:ext>
            </a:extLst>
          </p:cNvPr>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389"/>
        <p:cNvGrpSpPr/>
        <p:nvPr/>
      </p:nvGrpSpPr>
      <p:grpSpPr>
        <a:xfrm>
          <a:off x="0" y="0"/>
          <a:ext cx="0" cy="0"/>
          <a:chOff x="0" y="0"/>
          <a:chExt cx="0" cy="0"/>
        </a:xfrm>
      </p:grpSpPr>
      <p:sp>
        <p:nvSpPr>
          <p:cNvPr id="390" name="Google Shape;390;p41"/>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1"/>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2" name="Google Shape;392;p41"/>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393" name="Google Shape;393;p41"/>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394" name="Google Shape;394;p41"/>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395" name="Google Shape;395;p41"/>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1"/>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41"/>
          <p:cNvSpPr/>
          <p:nvPr/>
        </p:nvSpPr>
        <p:spPr>
          <a:xfrm>
            <a:off x="621800" y="625829"/>
            <a:ext cx="68355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3000" b="1" u="sng">
                <a:solidFill>
                  <a:srgbClr val="FF0000"/>
                </a:solidFill>
                <a:latin typeface="Microsoft JhengHei"/>
                <a:ea typeface="Microsoft JhengHei"/>
                <a:cs typeface="Microsoft JhengHei"/>
                <a:sym typeface="Microsoft JhengHei"/>
              </a:rPr>
              <a:t>甘藷</a:t>
            </a:r>
            <a:r>
              <a:rPr lang="zh-TW" sz="3000">
                <a:solidFill>
                  <a:srgbClr val="FF0000"/>
                </a:solidFill>
                <a:latin typeface="Microsoft JhengHei"/>
                <a:ea typeface="Microsoft JhengHei"/>
                <a:cs typeface="Microsoft JhengHei"/>
                <a:sym typeface="Microsoft JhengHei"/>
              </a:rPr>
              <a:t>連接構造 (普通 –切片太厚)</a:t>
            </a:r>
            <a:endParaRPr sz="3000">
              <a:solidFill>
                <a:srgbClr val="FF0000"/>
              </a:solidFill>
              <a:latin typeface="Microsoft JhengHei"/>
              <a:ea typeface="Microsoft JhengHei"/>
              <a:cs typeface="Microsoft JhengHei"/>
              <a:sym typeface="Microsoft JhengHei"/>
            </a:endParaRPr>
          </a:p>
        </p:txBody>
      </p:sp>
      <p:pic>
        <p:nvPicPr>
          <p:cNvPr id="399" name="Google Shape;399;p41"/>
          <p:cNvPicPr preferRelativeResize="0"/>
          <p:nvPr/>
        </p:nvPicPr>
        <p:blipFill rotWithShape="1">
          <a:blip r:embed="rId5">
            <a:alphaModFix/>
          </a:blip>
          <a:srcRect/>
          <a:stretch/>
        </p:blipFill>
        <p:spPr>
          <a:xfrm>
            <a:off x="256675" y="1914125"/>
            <a:ext cx="4800299" cy="2962399"/>
          </a:xfrm>
          <a:prstGeom prst="rect">
            <a:avLst/>
          </a:prstGeom>
          <a:noFill/>
          <a:ln>
            <a:noFill/>
          </a:ln>
        </p:spPr>
      </p:pic>
      <p:pic>
        <p:nvPicPr>
          <p:cNvPr id="400" name="Google Shape;400;p41"/>
          <p:cNvPicPr preferRelativeResize="0"/>
          <p:nvPr/>
        </p:nvPicPr>
        <p:blipFill rotWithShape="1">
          <a:blip r:embed="rId6">
            <a:alphaModFix/>
          </a:blip>
          <a:srcRect l="15832"/>
          <a:stretch/>
        </p:blipFill>
        <p:spPr>
          <a:xfrm>
            <a:off x="5056975" y="1960274"/>
            <a:ext cx="3786776" cy="2776599"/>
          </a:xfrm>
          <a:prstGeom prst="rect">
            <a:avLst/>
          </a:prstGeom>
          <a:noFill/>
          <a:ln>
            <a:noFill/>
          </a:ln>
        </p:spPr>
      </p:pic>
      <p:sp>
        <p:nvSpPr>
          <p:cNvPr id="13" name="Google Shape;321;p36">
            <a:extLst>
              <a:ext uri="{FF2B5EF4-FFF2-40B4-BE49-F238E27FC236}">
                <a16:creationId xmlns:a16="http://schemas.microsoft.com/office/drawing/2014/main" id="{CBC0477A-5D28-40DD-BED7-3A2758799EFD}"/>
              </a:ext>
            </a:extLst>
          </p:cNvPr>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04"/>
        <p:cNvGrpSpPr/>
        <p:nvPr/>
      </p:nvGrpSpPr>
      <p:grpSpPr>
        <a:xfrm>
          <a:off x="0" y="0"/>
          <a:ext cx="0" cy="0"/>
          <a:chOff x="0" y="0"/>
          <a:chExt cx="0" cy="0"/>
        </a:xfrm>
      </p:grpSpPr>
      <p:sp>
        <p:nvSpPr>
          <p:cNvPr id="405" name="Google Shape;405;p42"/>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2"/>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7" name="Google Shape;407;p42"/>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08" name="Google Shape;408;p42"/>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09" name="Google Shape;409;p42"/>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410" name="Google Shape;410;p42"/>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2"/>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3" name="Google Shape;413;p42"/>
          <p:cNvPicPr preferRelativeResize="0"/>
          <p:nvPr/>
        </p:nvPicPr>
        <p:blipFill rotWithShape="1">
          <a:blip r:embed="rId5">
            <a:alphaModFix/>
          </a:blip>
          <a:srcRect l="11913" r="7265"/>
          <a:stretch/>
        </p:blipFill>
        <p:spPr>
          <a:xfrm>
            <a:off x="4059675" y="1043875"/>
            <a:ext cx="4935997" cy="4059801"/>
          </a:xfrm>
          <a:prstGeom prst="rect">
            <a:avLst/>
          </a:prstGeom>
          <a:noFill/>
          <a:ln>
            <a:noFill/>
          </a:ln>
        </p:spPr>
      </p:pic>
      <p:sp>
        <p:nvSpPr>
          <p:cNvPr id="414" name="Google Shape;414;p42"/>
          <p:cNvSpPr/>
          <p:nvPr/>
        </p:nvSpPr>
        <p:spPr>
          <a:xfrm>
            <a:off x="415995" y="1753609"/>
            <a:ext cx="3857700" cy="873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3000" b="1" u="sng" dirty="0">
                <a:solidFill>
                  <a:srgbClr val="FF0000"/>
                </a:solidFill>
                <a:latin typeface="Microsoft JhengHei"/>
                <a:ea typeface="Microsoft JhengHei"/>
                <a:cs typeface="Microsoft JhengHei"/>
                <a:sym typeface="Microsoft JhengHei"/>
              </a:rPr>
              <a:t>甘藷</a:t>
            </a:r>
            <a:r>
              <a:rPr lang="zh-TW" sz="3000" dirty="0">
                <a:solidFill>
                  <a:srgbClr val="FF0000"/>
                </a:solidFill>
                <a:latin typeface="Microsoft JhengHei"/>
                <a:ea typeface="Microsoft JhengHei"/>
                <a:cs typeface="Microsoft JhengHei"/>
                <a:sym typeface="Microsoft JhengHei"/>
              </a:rPr>
              <a:t>連接構造</a:t>
            </a:r>
            <a:endParaRPr sz="3000" dirty="0">
              <a:solidFill>
                <a:srgbClr val="FF0000"/>
              </a:solidFill>
              <a:latin typeface="Microsoft JhengHei"/>
              <a:ea typeface="Microsoft JhengHei"/>
              <a:cs typeface="Microsoft JhengHei"/>
              <a:sym typeface="Microsoft JhengHei"/>
            </a:endParaRPr>
          </a:p>
          <a:p>
            <a:pPr marL="0" marR="0" lvl="0" indent="0" algn="l" rtl="0">
              <a:spcBef>
                <a:spcPts val="0"/>
              </a:spcBef>
              <a:spcAft>
                <a:spcPts val="0"/>
              </a:spcAft>
              <a:buNone/>
            </a:pPr>
            <a:r>
              <a:rPr lang="zh-TW" sz="3000" dirty="0">
                <a:solidFill>
                  <a:srgbClr val="FF0000"/>
                </a:solidFill>
                <a:latin typeface="Microsoft JhengHei"/>
                <a:ea typeface="Microsoft JhengHei"/>
                <a:cs typeface="Microsoft JhengHei"/>
                <a:sym typeface="Microsoft JhengHei"/>
              </a:rPr>
              <a:t> (待改進—無法辨識)</a:t>
            </a:r>
            <a:endParaRPr sz="3000" dirty="0">
              <a:solidFill>
                <a:srgbClr val="FF0000"/>
              </a:solidFill>
              <a:latin typeface="Microsoft JhengHei"/>
              <a:ea typeface="Microsoft JhengHei"/>
              <a:cs typeface="Microsoft JhengHei"/>
              <a:sym typeface="Microsoft JhengHei"/>
            </a:endParaRPr>
          </a:p>
        </p:txBody>
      </p:sp>
      <p:sp>
        <p:nvSpPr>
          <p:cNvPr id="12" name="Google Shape;321;p36">
            <a:extLst>
              <a:ext uri="{FF2B5EF4-FFF2-40B4-BE49-F238E27FC236}">
                <a16:creationId xmlns:a16="http://schemas.microsoft.com/office/drawing/2014/main" id="{82CF5250-6D79-4E48-8A06-80737077E0B7}"/>
              </a:ext>
            </a:extLst>
          </p:cNvPr>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18"/>
        <p:cNvGrpSpPr/>
        <p:nvPr/>
      </p:nvGrpSpPr>
      <p:grpSpPr>
        <a:xfrm>
          <a:off x="0" y="0"/>
          <a:ext cx="0" cy="0"/>
          <a:chOff x="0" y="0"/>
          <a:chExt cx="0" cy="0"/>
        </a:xfrm>
      </p:grpSpPr>
      <p:sp>
        <p:nvSpPr>
          <p:cNvPr id="419" name="Google Shape;419;p43"/>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3"/>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1" name="Google Shape;421;p43"/>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22" name="Google Shape;422;p43"/>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23" name="Google Shape;423;p43"/>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424" name="Google Shape;424;p43"/>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3"/>
          <p:cNvSpPr/>
          <p:nvPr/>
        </p:nvSpPr>
        <p:spPr>
          <a:xfrm rot="1020152">
            <a:off x="-223950" y="-18748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3"/>
          <p:cNvSpPr/>
          <p:nvPr/>
        </p:nvSpPr>
        <p:spPr>
          <a:xfrm>
            <a:off x="438162" y="180610"/>
            <a:ext cx="8022000" cy="13344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zh-TW" sz="3000" b="1" dirty="0">
                <a:solidFill>
                  <a:srgbClr val="000000"/>
                </a:solidFill>
                <a:latin typeface="Microsoft JhengHei"/>
                <a:ea typeface="Microsoft JhengHei"/>
                <a:cs typeface="Microsoft JhengHei"/>
                <a:sym typeface="Microsoft JhengHei"/>
              </a:rPr>
              <a:t>內部構造特徵</a:t>
            </a:r>
            <a:endParaRPr sz="3000" b="1" dirty="0">
              <a:solidFill>
                <a:srgbClr val="000000"/>
              </a:solidFill>
              <a:latin typeface="Microsoft JhengHei"/>
              <a:ea typeface="Microsoft JhengHei"/>
              <a:cs typeface="Microsoft JhengHei"/>
              <a:sym typeface="Microsoft JhengHei"/>
            </a:endParaRPr>
          </a:p>
          <a:p>
            <a:pPr marL="0" marR="0" lvl="0" indent="0" algn="l" rtl="0">
              <a:lnSpc>
                <a:spcPct val="150000"/>
              </a:lnSpc>
              <a:spcBef>
                <a:spcPts val="0"/>
              </a:spcBef>
              <a:spcAft>
                <a:spcPts val="0"/>
              </a:spcAft>
              <a:buNone/>
            </a:pPr>
            <a:r>
              <a:rPr lang="zh-TW" sz="2400" dirty="0">
                <a:solidFill>
                  <a:srgbClr val="000000"/>
                </a:solidFill>
                <a:latin typeface="Microsoft JhengHei"/>
                <a:ea typeface="Microsoft JhengHei"/>
                <a:cs typeface="Microsoft JhengHei"/>
                <a:sym typeface="Microsoft JhengHei"/>
              </a:rPr>
              <a:t>馬鈴薯和甘藷的欄位下分別註明該特徵的”有”或”無”，或是觀察部位的相關描述。(本小題共15分)</a:t>
            </a:r>
            <a:endParaRPr sz="2400" dirty="0">
              <a:solidFill>
                <a:srgbClr val="000000"/>
              </a:solidFill>
              <a:latin typeface="Microsoft JhengHei"/>
              <a:ea typeface="Microsoft JhengHei"/>
              <a:cs typeface="Microsoft JhengHei"/>
              <a:sym typeface="Microsoft JhengHei"/>
            </a:endParaRPr>
          </a:p>
        </p:txBody>
      </p:sp>
      <p:graphicFrame>
        <p:nvGraphicFramePr>
          <p:cNvPr id="428" name="Google Shape;428;p43"/>
          <p:cNvGraphicFramePr/>
          <p:nvPr>
            <p:extLst>
              <p:ext uri="{D42A27DB-BD31-4B8C-83A1-F6EECF244321}">
                <p14:modId xmlns:p14="http://schemas.microsoft.com/office/powerpoint/2010/main" val="1242872931"/>
              </p:ext>
            </p:extLst>
          </p:nvPr>
        </p:nvGraphicFramePr>
        <p:xfrm>
          <a:off x="409800" y="2109946"/>
          <a:ext cx="7853102" cy="3012450"/>
        </p:xfrm>
        <a:graphic>
          <a:graphicData uri="http://schemas.openxmlformats.org/drawingml/2006/table">
            <a:tbl>
              <a:tblPr firstRow="1" firstCol="1" bandRow="1">
                <a:noFill/>
                <a:tableStyleId>{7B51B102-3577-4272-A705-9B2DDEBF599F}</a:tableStyleId>
              </a:tblPr>
              <a:tblGrid>
                <a:gridCol w="3215621">
                  <a:extLst>
                    <a:ext uri="{9D8B030D-6E8A-4147-A177-3AD203B41FA5}">
                      <a16:colId xmlns:a16="http://schemas.microsoft.com/office/drawing/2014/main" val="20000"/>
                    </a:ext>
                  </a:extLst>
                </a:gridCol>
                <a:gridCol w="2363251">
                  <a:extLst>
                    <a:ext uri="{9D8B030D-6E8A-4147-A177-3AD203B41FA5}">
                      <a16:colId xmlns:a16="http://schemas.microsoft.com/office/drawing/2014/main" val="20001"/>
                    </a:ext>
                  </a:extLst>
                </a:gridCol>
                <a:gridCol w="2274230">
                  <a:extLst>
                    <a:ext uri="{9D8B030D-6E8A-4147-A177-3AD203B41FA5}">
                      <a16:colId xmlns:a16="http://schemas.microsoft.com/office/drawing/2014/main" val="20002"/>
                    </a:ext>
                  </a:extLst>
                </a:gridCol>
              </a:tblGrid>
              <a:tr h="1000770">
                <a:tc>
                  <a:txBody>
                    <a:bodyPr/>
                    <a:lstStyle/>
                    <a:p>
                      <a:pPr marL="0" marR="0" lvl="0" indent="0" algn="l" rtl="0">
                        <a:spcBef>
                          <a:spcPts val="0"/>
                        </a:spcBef>
                        <a:spcAft>
                          <a:spcPts val="0"/>
                        </a:spcAft>
                        <a:buNone/>
                      </a:pPr>
                      <a:r>
                        <a:rPr lang="zh-TW" sz="2200" u="none" strike="noStrike" cap="none" dirty="0">
                          <a:latin typeface="Microsoft JhengHei"/>
                          <a:ea typeface="Microsoft JhengHei"/>
                          <a:cs typeface="Microsoft JhengHei"/>
                          <a:sym typeface="Microsoft JhengHei"/>
                        </a:rPr>
                        <a:t>內部構造特徵名稱 / 觀察部位</a:t>
                      </a:r>
                      <a:endParaRPr sz="2200" u="none" strike="noStrike" cap="none" dirty="0">
                        <a:latin typeface="Microsoft JhengHei"/>
                        <a:ea typeface="Microsoft JhengHei"/>
                        <a:cs typeface="Microsoft JhengHei"/>
                        <a:sym typeface="Microsoft JhengHei"/>
                      </a:endParaRPr>
                    </a:p>
                  </a:txBody>
                  <a:tcPr marL="68575" marR="68575" marT="0" marB="0"/>
                </a:tc>
                <a:tc>
                  <a:txBody>
                    <a:bodyPr/>
                    <a:lstStyle/>
                    <a:p>
                      <a:pPr marL="0" marR="0" lvl="0" indent="0" algn="ctr" rtl="0">
                        <a:spcBef>
                          <a:spcPts val="0"/>
                        </a:spcBef>
                        <a:spcAft>
                          <a:spcPts val="0"/>
                        </a:spcAft>
                        <a:buNone/>
                      </a:pPr>
                      <a:r>
                        <a:rPr lang="zh-TW" sz="2200" u="none" strike="noStrike" cap="none">
                          <a:latin typeface="Microsoft JhengHei"/>
                          <a:ea typeface="Microsoft JhengHei"/>
                          <a:cs typeface="Microsoft JhengHei"/>
                          <a:sym typeface="Microsoft JhengHei"/>
                        </a:rPr>
                        <a:t>馬鈴薯的連接構造</a:t>
                      </a:r>
                      <a:endParaRPr sz="22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spcBef>
                          <a:spcPts val="0"/>
                        </a:spcBef>
                        <a:spcAft>
                          <a:spcPts val="0"/>
                        </a:spcAft>
                        <a:buNone/>
                      </a:pPr>
                      <a:r>
                        <a:rPr lang="zh-TW" sz="2200" u="none" strike="noStrike" cap="none">
                          <a:latin typeface="Microsoft JhengHei"/>
                          <a:ea typeface="Microsoft JhengHei"/>
                          <a:cs typeface="Microsoft JhengHei"/>
                          <a:sym typeface="Microsoft JhengHei"/>
                        </a:rPr>
                        <a:t>甘藷的連接構造</a:t>
                      </a:r>
                      <a:endParaRPr sz="2200" u="none" strike="noStrike" cap="none">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0"/>
                  </a:ext>
                </a:extLst>
              </a:tr>
              <a:tr h="564199">
                <a:tc>
                  <a:txBody>
                    <a:bodyPr/>
                    <a:lstStyle/>
                    <a:p>
                      <a:pPr marL="0" marR="0" lvl="0" indent="0" algn="l"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維管束數目</a:t>
                      </a:r>
                      <a:endParaRPr sz="22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多個</a:t>
                      </a:r>
                      <a:endParaRPr sz="22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1個</a:t>
                      </a:r>
                      <a:endParaRPr sz="2200" u="none" strike="noStrike" cap="none">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1"/>
                  </a:ext>
                </a:extLst>
              </a:tr>
              <a:tr h="564199">
                <a:tc>
                  <a:txBody>
                    <a:bodyPr/>
                    <a:lstStyle/>
                    <a:p>
                      <a:pPr marL="0" marR="0" lvl="0" indent="0" algn="l"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維管束排列</a:t>
                      </a:r>
                      <a:endParaRPr sz="22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環狀</a:t>
                      </a:r>
                      <a:endParaRPr sz="22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a:t>
                      </a:r>
                      <a:endParaRPr sz="2200" u="none" strike="noStrike" cap="none">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2"/>
                  </a:ext>
                </a:extLst>
              </a:tr>
              <a:tr h="564199">
                <a:tc>
                  <a:txBody>
                    <a:bodyPr/>
                    <a:lstStyle/>
                    <a:p>
                      <a:pPr marL="0" marR="0" lvl="0" indent="0" algn="l"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中央處</a:t>
                      </a:r>
                      <a:endParaRPr sz="22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200" u="none" strike="noStrike" cap="none">
                          <a:latin typeface="Microsoft JhengHei"/>
                          <a:ea typeface="Microsoft JhengHei"/>
                          <a:cs typeface="Microsoft JhengHei"/>
                          <a:sym typeface="Microsoft JhengHei"/>
                        </a:rPr>
                        <a:t>髓</a:t>
                      </a:r>
                      <a:endParaRPr sz="2200" u="none" strike="noStrike" cap="none">
                        <a:latin typeface="Microsoft JhengHei"/>
                        <a:ea typeface="Microsoft JhengHei"/>
                        <a:cs typeface="Microsoft JhengHei"/>
                        <a:sym typeface="Microsoft JhengHei"/>
                      </a:endParaRPr>
                    </a:p>
                  </a:txBody>
                  <a:tcPr marL="68575" marR="68575" marT="0" marB="0"/>
                </a:tc>
                <a:tc>
                  <a:txBody>
                    <a:bodyPr/>
                    <a:lstStyle/>
                    <a:p>
                      <a:pPr marL="0" marR="0" lvl="0" indent="0" algn="ctr" rtl="0">
                        <a:lnSpc>
                          <a:spcPct val="200000"/>
                        </a:lnSpc>
                        <a:spcBef>
                          <a:spcPts val="0"/>
                        </a:spcBef>
                        <a:spcAft>
                          <a:spcPts val="0"/>
                        </a:spcAft>
                        <a:buNone/>
                      </a:pPr>
                      <a:r>
                        <a:rPr lang="zh-TW" sz="2200" u="none" strike="noStrike" cap="none" dirty="0">
                          <a:latin typeface="Microsoft JhengHei"/>
                          <a:ea typeface="Microsoft JhengHei"/>
                          <a:cs typeface="Microsoft JhengHei"/>
                          <a:sym typeface="Microsoft JhengHei"/>
                        </a:rPr>
                        <a:t>木質部</a:t>
                      </a:r>
                      <a:endParaRPr sz="2200" u="none" strike="noStrike" cap="none" dirty="0">
                        <a:latin typeface="Microsoft JhengHei"/>
                        <a:ea typeface="Microsoft JhengHei"/>
                        <a:cs typeface="Microsoft JhengHei"/>
                        <a:sym typeface="Microsoft JhengHei"/>
                      </a:endParaRPr>
                    </a:p>
                  </a:txBody>
                  <a:tcPr marL="68575" marR="68575" marT="0" marB="0"/>
                </a:tc>
                <a:extLst>
                  <a:ext uri="{0D108BD9-81ED-4DB2-BD59-A6C34878D82A}">
                    <a16:rowId xmlns:a16="http://schemas.microsoft.com/office/drawing/2014/main" val="10003"/>
                  </a:ext>
                </a:extLst>
              </a:tr>
            </a:tbl>
          </a:graphicData>
        </a:graphic>
      </p:graphicFrame>
      <p:sp>
        <p:nvSpPr>
          <p:cNvPr id="12" name="Google Shape;321;p36">
            <a:extLst>
              <a:ext uri="{FF2B5EF4-FFF2-40B4-BE49-F238E27FC236}">
                <a16:creationId xmlns:a16="http://schemas.microsoft.com/office/drawing/2014/main" id="{FC50CB5A-C62B-4421-916F-DFFF4410735A}"/>
              </a:ext>
            </a:extLst>
          </p:cNvPr>
          <p:cNvSpPr txBox="1"/>
          <p:nvPr/>
        </p:nvSpPr>
        <p:spPr>
          <a:xfrm>
            <a:off x="5994267" y="82719"/>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操作試題3</a:t>
            </a:r>
            <a:endParaRPr sz="24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32"/>
        <p:cNvGrpSpPr/>
        <p:nvPr/>
      </p:nvGrpSpPr>
      <p:grpSpPr>
        <a:xfrm>
          <a:off x="0" y="0"/>
          <a:ext cx="0" cy="0"/>
          <a:chOff x="0" y="0"/>
          <a:chExt cx="0" cy="0"/>
        </a:xfrm>
      </p:grpSpPr>
      <p:sp>
        <p:nvSpPr>
          <p:cNvPr id="433" name="Google Shape;433;p44"/>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4"/>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5" name="Google Shape;435;p44"/>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36" name="Google Shape;436;p44"/>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37" name="Google Shape;437;p44"/>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438" name="Google Shape;438;p44"/>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4"/>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44"/>
          <p:cNvSpPr txBox="1"/>
          <p:nvPr/>
        </p:nvSpPr>
        <p:spPr>
          <a:xfrm>
            <a:off x="409800" y="586611"/>
            <a:ext cx="8324400" cy="156963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3000" b="1" dirty="0">
                <a:solidFill>
                  <a:schemeClr val="dk1"/>
                </a:solidFill>
                <a:latin typeface="Microsoft JhengHei"/>
                <a:ea typeface="Microsoft JhengHei"/>
                <a:cs typeface="Microsoft JhengHei"/>
                <a:sym typeface="Microsoft JhengHei"/>
              </a:rPr>
              <a:t>110學年度</a:t>
            </a:r>
            <a:endParaRPr sz="3000" b="1" dirty="0">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3000" b="1" dirty="0">
                <a:solidFill>
                  <a:schemeClr val="dk1"/>
                </a:solidFill>
                <a:latin typeface="Microsoft JhengHei"/>
                <a:ea typeface="Microsoft JhengHei"/>
                <a:cs typeface="Microsoft JhengHei"/>
                <a:sym typeface="Microsoft JhengHei"/>
              </a:rPr>
              <a:t>普通型高級中學數理及資訊學科能力競賽</a:t>
            </a:r>
            <a:endParaRPr sz="3000" b="1" dirty="0">
              <a:solidFill>
                <a:schemeClr val="dk1"/>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3000" b="1" dirty="0">
                <a:solidFill>
                  <a:schemeClr val="dk1"/>
                </a:solidFill>
                <a:latin typeface="Microsoft JhengHei"/>
                <a:ea typeface="Microsoft JhengHei"/>
                <a:cs typeface="Microsoft JhengHei"/>
                <a:sym typeface="Microsoft JhengHei"/>
              </a:rPr>
              <a:t>生物科決賽 專題討論</a:t>
            </a:r>
            <a:endParaRPr sz="3000" b="1" dirty="0">
              <a:solidFill>
                <a:schemeClr val="dk1"/>
              </a:solidFill>
              <a:latin typeface="Microsoft JhengHei"/>
              <a:ea typeface="Microsoft JhengHei"/>
              <a:cs typeface="Microsoft JhengHei"/>
              <a:sym typeface="Microsoft JhengHei"/>
            </a:endParaRPr>
          </a:p>
        </p:txBody>
      </p:sp>
      <p:sp>
        <p:nvSpPr>
          <p:cNvPr id="11" name="Google Shape;309;p35">
            <a:extLst>
              <a:ext uri="{FF2B5EF4-FFF2-40B4-BE49-F238E27FC236}">
                <a16:creationId xmlns:a16="http://schemas.microsoft.com/office/drawing/2014/main" id="{2DCA30E9-4263-40ED-926C-EA7BFA5813E4}"/>
              </a:ext>
            </a:extLst>
          </p:cNvPr>
          <p:cNvSpPr txBox="1"/>
          <p:nvPr/>
        </p:nvSpPr>
        <p:spPr>
          <a:xfrm>
            <a:off x="1297860" y="2144043"/>
            <a:ext cx="6303264" cy="2677626"/>
          </a:xfrm>
          <a:prstGeom prst="rect">
            <a:avLst/>
          </a:prstGeom>
          <a:noFill/>
          <a:ln>
            <a:noFill/>
          </a:ln>
        </p:spPr>
        <p:txBody>
          <a:bodyPr spcFirstLastPara="1" wrap="square" lIns="91425" tIns="91425" rIns="91425" bIns="91425" anchor="t" anchorCtr="0">
            <a:spAutoFit/>
          </a:bodyPr>
          <a:lstStyle/>
          <a:p>
            <a:pPr lvl="0" algn="ctr">
              <a:lnSpc>
                <a:spcPct val="150000"/>
              </a:lnSpc>
            </a:pPr>
            <a:r>
              <a:rPr lang="zh-TW" altLang="en-US" sz="3200" b="1" dirty="0">
                <a:solidFill>
                  <a:srgbClr val="0000FF"/>
                </a:solidFill>
              </a:rPr>
              <a:t>操作</a:t>
            </a:r>
            <a:r>
              <a:rPr lang="zh-TW" altLang="en-US" sz="3200" b="1" dirty="0" smtClean="0">
                <a:solidFill>
                  <a:srgbClr val="0000FF"/>
                </a:solidFill>
              </a:rPr>
              <a:t>實驗</a:t>
            </a:r>
            <a:r>
              <a:rPr lang="en-US" altLang="zh-TW" sz="3200" b="1" dirty="0" smtClean="0">
                <a:solidFill>
                  <a:srgbClr val="0000FF"/>
                </a:solidFill>
              </a:rPr>
              <a:t>4</a:t>
            </a:r>
          </a:p>
          <a:p>
            <a:pPr lvl="0" algn="ctr">
              <a:lnSpc>
                <a:spcPct val="150000"/>
              </a:lnSpc>
            </a:pPr>
            <a:r>
              <a:rPr lang="zh-TW" altLang="en-US" sz="2800" b="1" dirty="0" smtClean="0">
                <a:latin typeface="Microsoft JhengHei"/>
                <a:ea typeface="Microsoft JhengHei"/>
                <a:cs typeface="Microsoft JhengHei"/>
                <a:sym typeface="Microsoft JhengHei"/>
              </a:rPr>
              <a:t>生物</a:t>
            </a:r>
            <a:r>
              <a:rPr lang="zh-TW" altLang="en-US" sz="2800" b="1" dirty="0">
                <a:latin typeface="Microsoft JhengHei"/>
                <a:ea typeface="Microsoft JhengHei"/>
                <a:cs typeface="Microsoft JhengHei"/>
                <a:sym typeface="Microsoft JhengHei"/>
              </a:rPr>
              <a:t>多樣性的量化與意涵</a:t>
            </a:r>
            <a:endParaRPr lang="en-US" altLang="zh-TW" sz="2800" b="1" dirty="0">
              <a:latin typeface="Microsoft JhengHei"/>
              <a:ea typeface="Microsoft JhengHei"/>
              <a:cs typeface="Microsoft JhengHei"/>
              <a:sym typeface="Microsoft JhengHei"/>
            </a:endParaRPr>
          </a:p>
          <a:p>
            <a:pPr marL="0" lvl="0" indent="0" algn="ctr" rtl="0">
              <a:lnSpc>
                <a:spcPct val="150000"/>
              </a:lnSpc>
              <a:spcBef>
                <a:spcPts val="0"/>
              </a:spcBef>
              <a:spcAft>
                <a:spcPts val="0"/>
              </a:spcAft>
              <a:buNone/>
            </a:pPr>
            <a:r>
              <a:rPr lang="zh-TW" altLang="en-US" sz="2000" b="1" dirty="0">
                <a:latin typeface="Microsoft JhengHei"/>
                <a:ea typeface="Microsoft JhengHei"/>
                <a:cs typeface="Microsoft JhengHei"/>
                <a:sym typeface="Microsoft JhengHei"/>
              </a:rPr>
              <a:t>三重複計算，取平均值會得到較佳的結果</a:t>
            </a:r>
            <a:endParaRPr sz="2000" dirty="0">
              <a:latin typeface="Microsoft JhengHei"/>
              <a:ea typeface="Microsoft JhengHei"/>
              <a:cs typeface="Microsoft JhengHei"/>
              <a:sym typeface="Microsoft JhengHei"/>
            </a:endParaRPr>
          </a:p>
          <a:p>
            <a:pPr marL="0" lvl="0" indent="0" algn="ctr" rtl="0">
              <a:lnSpc>
                <a:spcPct val="150000"/>
              </a:lnSpc>
              <a:spcBef>
                <a:spcPts val="0"/>
              </a:spcBef>
              <a:spcAft>
                <a:spcPts val="0"/>
              </a:spcAft>
              <a:buNone/>
            </a:pPr>
            <a:r>
              <a:rPr lang="zh-TW" sz="2800" b="1" dirty="0"/>
              <a:t>解題：</a:t>
            </a:r>
            <a:r>
              <a:rPr lang="zh-TW" altLang="en-US" sz="2800" b="1" dirty="0"/>
              <a:t>劉少倫</a:t>
            </a:r>
            <a:r>
              <a:rPr lang="zh-TW" sz="2800" b="1" dirty="0"/>
              <a:t>教授</a:t>
            </a:r>
            <a:endParaRPr sz="28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45"/>
        <p:cNvGrpSpPr/>
        <p:nvPr/>
      </p:nvGrpSpPr>
      <p:grpSpPr>
        <a:xfrm>
          <a:off x="0" y="0"/>
          <a:ext cx="0" cy="0"/>
          <a:chOff x="0" y="0"/>
          <a:chExt cx="0" cy="0"/>
        </a:xfrm>
      </p:grpSpPr>
      <p:sp>
        <p:nvSpPr>
          <p:cNvPr id="446" name="Google Shape;446;p4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8" name="Google Shape;448;p45"/>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49" name="Google Shape;449;p4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50" name="Google Shape;450;p45"/>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451" name="Google Shape;451;p4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5"/>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5"/>
          <p:cNvSpPr txBox="1"/>
          <p:nvPr/>
        </p:nvSpPr>
        <p:spPr>
          <a:xfrm>
            <a:off x="6309638" y="90100"/>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a:t>操作試題4</a:t>
            </a:r>
            <a:endParaRPr sz="2400" b="1"/>
          </a:p>
        </p:txBody>
      </p:sp>
      <p:sp>
        <p:nvSpPr>
          <p:cNvPr id="14" name="文字方塊 13">
            <a:extLst>
              <a:ext uri="{FF2B5EF4-FFF2-40B4-BE49-F238E27FC236}">
                <a16:creationId xmlns:a16="http://schemas.microsoft.com/office/drawing/2014/main" id="{73833CD1-B738-467C-8504-0A619CEFACA0}"/>
              </a:ext>
            </a:extLst>
          </p:cNvPr>
          <p:cNvSpPr txBox="1"/>
          <p:nvPr/>
        </p:nvSpPr>
        <p:spPr>
          <a:xfrm>
            <a:off x="802604" y="273220"/>
            <a:ext cx="6782635" cy="553998"/>
          </a:xfrm>
          <a:prstGeom prst="rect">
            <a:avLst/>
          </a:prstGeom>
          <a:noFill/>
        </p:spPr>
        <p:txBody>
          <a:bodyPr wrap="square">
            <a:spAutoFit/>
          </a:bodyPr>
          <a:lstStyle/>
          <a:p>
            <a:pPr rtl="0">
              <a:spcBef>
                <a:spcPts val="0"/>
              </a:spcBef>
              <a:spcAft>
                <a:spcPts val="0"/>
              </a:spcAft>
            </a:pPr>
            <a:r>
              <a:rPr lang="zh-TW" altLang="en-US" sz="3000" b="1" i="0" u="none" strike="noStrike" dirty="0">
                <a:solidFill>
                  <a:srgbClr val="000000"/>
                </a:solidFill>
                <a:effectLst/>
                <a:latin typeface="Times New Roman" panose="02020603050405020304" pitchFamily="18" charset="0"/>
              </a:rPr>
              <a:t>分類群多樣性</a:t>
            </a:r>
            <a:r>
              <a:rPr lang="en-US" altLang="zh-TW" sz="3000" b="1" i="0" u="none" strike="noStrike" dirty="0">
                <a:solidFill>
                  <a:srgbClr val="000000"/>
                </a:solidFill>
                <a:effectLst/>
                <a:latin typeface="Times New Roman" panose="02020603050405020304" pitchFamily="18" charset="0"/>
              </a:rPr>
              <a:t>(Taxonomic diversity)</a:t>
            </a:r>
            <a:endParaRPr lang="en-US" altLang="zh-TW" sz="3000" b="0" dirty="0">
              <a:effectLst/>
            </a:endParaRPr>
          </a:p>
        </p:txBody>
      </p:sp>
      <p:sp>
        <p:nvSpPr>
          <p:cNvPr id="20" name="文字方塊 19">
            <a:extLst>
              <a:ext uri="{FF2B5EF4-FFF2-40B4-BE49-F238E27FC236}">
                <a16:creationId xmlns:a16="http://schemas.microsoft.com/office/drawing/2014/main" id="{56F6E831-DC09-4C7D-8D4D-0E146C2F38CF}"/>
              </a:ext>
            </a:extLst>
          </p:cNvPr>
          <p:cNvSpPr txBox="1"/>
          <p:nvPr/>
        </p:nvSpPr>
        <p:spPr>
          <a:xfrm>
            <a:off x="409800" y="837341"/>
            <a:ext cx="8265848" cy="3801041"/>
          </a:xfrm>
          <a:prstGeom prst="rect">
            <a:avLst/>
          </a:prstGeom>
          <a:noFill/>
        </p:spPr>
        <p:txBody>
          <a:bodyPr wrap="square">
            <a:spAutoFit/>
          </a:bodyPr>
          <a:lstStyle/>
          <a:p>
            <a:pPr rtl="0" fontAlgn="base">
              <a:spcBef>
                <a:spcPts val="0"/>
              </a:spcBef>
              <a:spcAft>
                <a:spcPts val="0"/>
              </a:spcAft>
              <a:buFont typeface="Arial" panose="020B0604020202020204" pitchFamily="34" charset="0"/>
              <a:buChar char="•"/>
            </a:pPr>
            <a:r>
              <a:rPr lang="en-US" altLang="zh-TW" sz="2400" b="0" i="0" u="none" strike="noStrike" dirty="0">
                <a:solidFill>
                  <a:srgbClr val="000000"/>
                </a:solidFill>
                <a:effectLst/>
                <a:latin typeface="微軟正黑體" panose="020B0604030504040204" pitchFamily="34" charset="-120"/>
                <a:ea typeface="微軟正黑體" panose="020B0604030504040204" pitchFamily="34" charset="-120"/>
              </a:rPr>
              <a:t>Alpha</a:t>
            </a:r>
            <a:r>
              <a:rPr lang="zh-TW" altLang="en-US" sz="2400" b="0" i="0" u="none" strike="noStrike" dirty="0">
                <a:solidFill>
                  <a:srgbClr val="000000"/>
                </a:solidFill>
                <a:effectLst/>
                <a:latin typeface="微軟正黑體" panose="020B0604030504040204" pitchFamily="34" charset="-120"/>
                <a:ea typeface="微軟正黑體" panose="020B0604030504040204" pitchFamily="34" charset="-120"/>
              </a:rPr>
              <a:t>多樣性</a:t>
            </a:r>
            <a:r>
              <a:rPr lang="en-US" altLang="zh-TW" sz="2400" b="0" i="0" u="none" strike="noStrike" dirty="0">
                <a:solidFill>
                  <a:srgbClr val="000000"/>
                </a:solidFill>
                <a:effectLst/>
                <a:latin typeface="微軟正黑體" panose="020B0604030504040204" pitchFamily="34" charset="-120"/>
                <a:ea typeface="微軟正黑體" panose="020B0604030504040204" pitchFamily="34" charset="-120"/>
              </a:rPr>
              <a:t>(Alpha diversity)</a:t>
            </a:r>
            <a:r>
              <a:rPr lang="zh-TW" altLang="en-US" sz="2400" b="0" i="0" u="none" strike="noStrike" dirty="0">
                <a:solidFill>
                  <a:srgbClr val="000000"/>
                </a:solidFill>
                <a:effectLst/>
                <a:latin typeface="微軟正黑體" panose="020B0604030504040204" pitchFamily="34" charset="-120"/>
                <a:ea typeface="微軟正黑體" panose="020B0604030504040204" pitchFamily="34" charset="-120"/>
              </a:rPr>
              <a:t>：調查每一個地點的物種種類數及每一個物種個體數量的豐富度。</a:t>
            </a:r>
          </a:p>
          <a:p>
            <a:pPr marL="342900" indent="-342900" rtl="0" fontAlgn="base">
              <a:spcBef>
                <a:spcPts val="1000"/>
              </a:spcBef>
              <a:spcAft>
                <a:spcPts val="0"/>
              </a:spcAft>
              <a:buFont typeface="Arial" panose="020B0604020202020204" pitchFamily="34" charset="0"/>
              <a:buChar char="•"/>
            </a:pPr>
            <a:endParaRPr lang="en-US" altLang="zh-TW" sz="2400" b="0" dirty="0">
              <a:effectLst/>
              <a:latin typeface="微軟正黑體" panose="020B0604030504040204" pitchFamily="34" charset="-120"/>
              <a:ea typeface="微軟正黑體" panose="020B0604030504040204" pitchFamily="34" charset="-120"/>
            </a:endParaRPr>
          </a:p>
          <a:p>
            <a:pPr rtl="0" fontAlgn="base">
              <a:spcBef>
                <a:spcPts val="1000"/>
              </a:spcBef>
              <a:spcAft>
                <a:spcPts val="0"/>
              </a:spcAft>
            </a:pPr>
            <a:endParaRPr lang="en-US" altLang="zh-TW" sz="2400" b="0" dirty="0">
              <a:effectLst/>
              <a:latin typeface="微軟正黑體" panose="020B0604030504040204" pitchFamily="34" charset="-120"/>
              <a:ea typeface="微軟正黑體" panose="020B0604030504040204" pitchFamily="34" charset="-120"/>
            </a:endParaRPr>
          </a:p>
          <a:p>
            <a:pPr marL="342900" indent="-342900" fontAlgn="base">
              <a:spcBef>
                <a:spcPts val="1000"/>
              </a:spcBef>
              <a:buFont typeface="Arial" panose="020B0604020202020204" pitchFamily="34" charset="0"/>
              <a:buChar char="•"/>
            </a:pPr>
            <a:r>
              <a:rPr lang="en-US" altLang="zh-TW" sz="2400" dirty="0">
                <a:latin typeface="微軟正黑體" panose="020B0604030504040204" pitchFamily="34" charset="-120"/>
                <a:ea typeface="微軟正黑體" panose="020B0604030504040204" pitchFamily="34" charset="-120"/>
              </a:rPr>
              <a:t>Beta</a:t>
            </a:r>
            <a:r>
              <a:rPr lang="zh-TW" altLang="en-US" sz="2400" dirty="0">
                <a:latin typeface="微軟正黑體" panose="020B0604030504040204" pitchFamily="34" charset="-120"/>
                <a:ea typeface="微軟正黑體" panose="020B0604030504040204" pitchFamily="34" charset="-120"/>
              </a:rPr>
              <a:t>多樣性</a:t>
            </a:r>
            <a:r>
              <a:rPr lang="en-US" altLang="zh-TW" sz="2400" dirty="0">
                <a:latin typeface="微軟正黑體" panose="020B0604030504040204" pitchFamily="34" charset="-120"/>
                <a:ea typeface="微軟正黑體" panose="020B0604030504040204" pitchFamily="34" charset="-120"/>
              </a:rPr>
              <a:t>(Beta diversity)</a:t>
            </a:r>
            <a:r>
              <a:rPr lang="zh-TW" altLang="en-US" sz="2400" dirty="0">
                <a:latin typeface="微軟正黑體" panose="020B0604030504040204" pitchFamily="34" charset="-120"/>
                <a:ea typeface="微軟正黑體" panose="020B0604030504040204" pitchFamily="34" charset="-120"/>
              </a:rPr>
              <a:t>：比較不同地點間物種組成的差異。</a:t>
            </a:r>
            <a:r>
              <a:rPr lang="zh-TW" altLang="en-US" sz="2400" b="0" dirty="0">
                <a:effectLst/>
                <a:latin typeface="微軟正黑體" panose="020B0604030504040204" pitchFamily="34" charset="-120"/>
                <a:ea typeface="微軟正黑體" panose="020B0604030504040204" pitchFamily="34" charset="-120"/>
              </a:rPr>
              <a:t/>
            </a:r>
            <a:br>
              <a:rPr lang="zh-TW" altLang="en-US" sz="2400" b="0" dirty="0">
                <a:effectLst/>
                <a:latin typeface="微軟正黑體" panose="020B0604030504040204" pitchFamily="34" charset="-120"/>
                <a:ea typeface="微軟正黑體" panose="020B0604030504040204" pitchFamily="34" charset="-120"/>
              </a:rPr>
            </a:br>
            <a:r>
              <a:rPr lang="zh-TW" altLang="en-US" sz="2400" b="0" dirty="0">
                <a:effectLst/>
                <a:latin typeface="微軟正黑體" panose="020B0604030504040204" pitchFamily="34" charset="-120"/>
                <a:ea typeface="微軟正黑體" panose="020B0604030504040204" pitchFamily="34" charset="-120"/>
              </a:rPr>
              <a:t/>
            </a:r>
            <a:br>
              <a:rPr lang="zh-TW" altLang="en-US" sz="2400" b="0" dirty="0">
                <a:effectLst/>
                <a:latin typeface="微軟正黑體" panose="020B0604030504040204" pitchFamily="34" charset="-120"/>
                <a:ea typeface="微軟正黑體" panose="020B0604030504040204" pitchFamily="34" charset="-120"/>
              </a:rPr>
            </a:br>
            <a:r>
              <a:rPr lang="zh-TW" altLang="en-US" sz="2400" b="0" dirty="0">
                <a:effectLst/>
                <a:latin typeface="微軟正黑體" panose="020B0604030504040204" pitchFamily="34" charset="-120"/>
                <a:ea typeface="微軟正黑體" panose="020B0604030504040204" pitchFamily="34" charset="-120"/>
              </a:rPr>
              <a:t/>
            </a:r>
            <a:br>
              <a:rPr lang="zh-TW" altLang="en-US" sz="2400" b="0" dirty="0">
                <a:effectLst/>
                <a:latin typeface="微軟正黑體" panose="020B0604030504040204" pitchFamily="34" charset="-120"/>
                <a:ea typeface="微軟正黑體" panose="020B0604030504040204" pitchFamily="34" charset="-120"/>
              </a:rPr>
            </a:br>
            <a:endParaRPr lang="zh-TW" altLang="en-US" sz="2400" b="0" i="0" u="none" strike="noStrike" dirty="0">
              <a:solidFill>
                <a:srgbClr val="000000"/>
              </a:solidFill>
              <a:effectLst/>
              <a:latin typeface="微軟正黑體" panose="020B0604030504040204" pitchFamily="34" charset="-120"/>
              <a:ea typeface="微軟正黑體" panose="020B0604030504040204" pitchFamily="34" charset="-120"/>
            </a:endParaRPr>
          </a:p>
        </p:txBody>
      </p:sp>
      <p:pic>
        <p:nvPicPr>
          <p:cNvPr id="1029" name="Picture 5">
            <a:extLst>
              <a:ext uri="{FF2B5EF4-FFF2-40B4-BE49-F238E27FC236}">
                <a16:creationId xmlns:a16="http://schemas.microsoft.com/office/drawing/2014/main" id="{63584639-42A4-40F0-A9D4-ECF3DD61FFA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706" t="51264" r="21227" b="32518"/>
          <a:stretch/>
        </p:blipFill>
        <p:spPr bwMode="auto">
          <a:xfrm>
            <a:off x="1319984" y="1644705"/>
            <a:ext cx="6397157" cy="1059763"/>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0223BD5C-D80B-4581-BC48-CA682BD05C2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3594" t="44901" r="20937" b="33911"/>
          <a:stretch/>
        </p:blipFill>
        <p:spPr bwMode="auto">
          <a:xfrm>
            <a:off x="1436818" y="3545427"/>
            <a:ext cx="6860321" cy="1474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45"/>
        <p:cNvGrpSpPr/>
        <p:nvPr/>
      </p:nvGrpSpPr>
      <p:grpSpPr>
        <a:xfrm>
          <a:off x="0" y="0"/>
          <a:ext cx="0" cy="0"/>
          <a:chOff x="0" y="0"/>
          <a:chExt cx="0" cy="0"/>
        </a:xfrm>
      </p:grpSpPr>
      <p:sp>
        <p:nvSpPr>
          <p:cNvPr id="446" name="Google Shape;446;p4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4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48" name="Google Shape;448;p45"/>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49" name="Google Shape;449;p4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50" name="Google Shape;450;p45"/>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451" name="Google Shape;451;p4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45"/>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45"/>
          <p:cNvSpPr txBox="1"/>
          <p:nvPr/>
        </p:nvSpPr>
        <p:spPr>
          <a:xfrm>
            <a:off x="6309638" y="90100"/>
            <a:ext cx="2626800" cy="5541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2400" b="1" i="0" u="none" strike="noStrike" kern="0" cap="none" spc="0" normalizeH="0" baseline="0" noProof="0">
                <a:ln>
                  <a:noFill/>
                </a:ln>
                <a:solidFill>
                  <a:srgbClr val="000000"/>
                </a:solidFill>
                <a:effectLst/>
                <a:uLnTx/>
                <a:uFillTx/>
                <a:latin typeface="Arial"/>
                <a:cs typeface="Arial"/>
                <a:sym typeface="Arial"/>
              </a:rPr>
              <a:t>操作試題</a:t>
            </a:r>
            <a:r>
              <a:rPr kumimoji="0" lang="en-US" altLang="zh-TW" sz="2400" b="1" i="0" u="none" strike="noStrike" kern="0" cap="none" spc="0" normalizeH="0" baseline="0" noProof="0">
                <a:ln>
                  <a:noFill/>
                </a:ln>
                <a:solidFill>
                  <a:srgbClr val="000000"/>
                </a:solidFill>
                <a:effectLst/>
                <a:uLnTx/>
                <a:uFillTx/>
                <a:latin typeface="Arial"/>
                <a:cs typeface="Arial"/>
                <a:sym typeface="Arial"/>
              </a:rPr>
              <a:t>4</a:t>
            </a:r>
            <a:endParaRPr kumimoji="0" sz="2400" b="1" i="0" u="none" strike="noStrike" kern="0" cap="none" spc="0" normalizeH="0" baseline="0" noProof="0">
              <a:ln>
                <a:noFill/>
              </a:ln>
              <a:solidFill>
                <a:srgbClr val="000000"/>
              </a:solidFill>
              <a:effectLst/>
              <a:uLnTx/>
              <a:uFillTx/>
              <a:latin typeface="Arial"/>
              <a:cs typeface="Arial"/>
              <a:sym typeface="Arial"/>
            </a:endParaRPr>
          </a:p>
        </p:txBody>
      </p:sp>
      <p:sp>
        <p:nvSpPr>
          <p:cNvPr id="15" name="文字方塊 14">
            <a:extLst>
              <a:ext uri="{FF2B5EF4-FFF2-40B4-BE49-F238E27FC236}">
                <a16:creationId xmlns:a16="http://schemas.microsoft.com/office/drawing/2014/main" id="{B6FDF9BC-CE56-4853-AE66-E0229E00A570}"/>
              </a:ext>
            </a:extLst>
          </p:cNvPr>
          <p:cNvSpPr txBox="1"/>
          <p:nvPr/>
        </p:nvSpPr>
        <p:spPr>
          <a:xfrm>
            <a:off x="962710" y="243709"/>
            <a:ext cx="7025878" cy="1477328"/>
          </a:xfrm>
          <a:prstGeom prst="rect">
            <a:avLst/>
          </a:prstGeom>
          <a:noFill/>
        </p:spPr>
        <p:txBody>
          <a:bodyPr wrap="square">
            <a:spAutoFit/>
          </a:bodyPr>
          <a:lstStyle/>
          <a:p>
            <a:pPr rtl="0">
              <a:spcBef>
                <a:spcPts val="0"/>
              </a:spcBef>
              <a:spcAft>
                <a:spcPts val="0"/>
              </a:spcAft>
            </a:pPr>
            <a:r>
              <a:rPr lang="zh-TW" altLang="en-US" sz="3000" b="1" i="0" u="none" strike="noStrike" dirty="0">
                <a:solidFill>
                  <a:srgbClr val="000000"/>
                </a:solidFill>
                <a:effectLst/>
                <a:latin typeface="Times New Roman" panose="02020603050405020304" pitchFamily="18" charset="0"/>
              </a:rPr>
              <a:t>親緣多樣性</a:t>
            </a:r>
            <a:r>
              <a:rPr lang="en-US" altLang="zh-TW" sz="3000" b="1" i="0" u="none" strike="noStrike" dirty="0">
                <a:solidFill>
                  <a:srgbClr val="000000"/>
                </a:solidFill>
                <a:effectLst/>
                <a:latin typeface="Times New Roman" panose="02020603050405020304" pitchFamily="18" charset="0"/>
              </a:rPr>
              <a:t>(Phylogenetic diversity)</a:t>
            </a:r>
            <a:endParaRPr lang="en-US" altLang="zh-TW" sz="3000" b="0" dirty="0">
              <a:effectLst/>
            </a:endParaRPr>
          </a:p>
          <a:p>
            <a:r>
              <a:rPr lang="en-US" altLang="zh-TW" sz="3000" dirty="0"/>
              <a:t/>
            </a:r>
            <a:br>
              <a:rPr lang="en-US" altLang="zh-TW" sz="3000" dirty="0"/>
            </a:br>
            <a:endParaRPr lang="zh-TW" altLang="en-US" sz="3000" dirty="0"/>
          </a:p>
        </p:txBody>
      </p:sp>
      <p:sp>
        <p:nvSpPr>
          <p:cNvPr id="17" name="文字方塊 16">
            <a:extLst>
              <a:ext uri="{FF2B5EF4-FFF2-40B4-BE49-F238E27FC236}">
                <a16:creationId xmlns:a16="http://schemas.microsoft.com/office/drawing/2014/main" id="{AA759984-4AFD-4405-A430-5A11D6BC88B6}"/>
              </a:ext>
            </a:extLst>
          </p:cNvPr>
          <p:cNvSpPr txBox="1"/>
          <p:nvPr/>
        </p:nvSpPr>
        <p:spPr>
          <a:xfrm>
            <a:off x="1155357" y="872474"/>
            <a:ext cx="3404869" cy="523220"/>
          </a:xfrm>
          <a:prstGeom prst="rect">
            <a:avLst/>
          </a:prstGeom>
          <a:noFill/>
        </p:spPr>
        <p:txBody>
          <a:bodyPr wrap="square">
            <a:spAutoFit/>
          </a:bodyPr>
          <a:lstStyle/>
          <a:p>
            <a:pPr rtl="0" fontAlgn="base">
              <a:spcBef>
                <a:spcPts val="0"/>
              </a:spcBef>
              <a:spcAft>
                <a:spcPts val="0"/>
              </a:spcAft>
              <a:buFont typeface="Arial" panose="020B0604020202020204" pitchFamily="34" charset="0"/>
              <a:buChar char="•"/>
            </a:pPr>
            <a:r>
              <a:rPr lang="en-US" altLang="zh-TW" sz="2800" b="0" i="0" u="none" strike="noStrike" dirty="0">
                <a:solidFill>
                  <a:srgbClr val="000000"/>
                </a:solidFill>
                <a:effectLst/>
                <a:latin typeface="微軟正黑體" panose="020B0604030504040204" pitchFamily="34" charset="-120"/>
                <a:ea typeface="微軟正黑體" panose="020B0604030504040204" pitchFamily="34" charset="-120"/>
              </a:rPr>
              <a:t>Alpha</a:t>
            </a:r>
            <a:r>
              <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rPr>
              <a:t>多樣性</a:t>
            </a:r>
          </a:p>
        </p:txBody>
      </p:sp>
      <p:pic>
        <p:nvPicPr>
          <p:cNvPr id="8194" name="Picture 2" descr="Fath PD">
            <a:extLst>
              <a:ext uri="{FF2B5EF4-FFF2-40B4-BE49-F238E27FC236}">
                <a16:creationId xmlns:a16="http://schemas.microsoft.com/office/drawing/2014/main" id="{57D62756-2DD5-4076-9BF8-791FCFD1AB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1127" y="1485900"/>
            <a:ext cx="3878197" cy="3533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351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14"/>
        <p:cNvGrpSpPr/>
        <p:nvPr/>
      </p:nvGrpSpPr>
      <p:grpSpPr>
        <a:xfrm>
          <a:off x="0" y="0"/>
          <a:ext cx="0" cy="0"/>
          <a:chOff x="0" y="0"/>
          <a:chExt cx="0" cy="0"/>
        </a:xfrm>
      </p:grpSpPr>
      <p:sp>
        <p:nvSpPr>
          <p:cNvPr id="115" name="Google Shape;115;p20"/>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0"/>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7" name="Google Shape;117;p20"/>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118" name="Google Shape;118;p20"/>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119" name="Google Shape;119;p20"/>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120" name="Google Shape;120;p20"/>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0"/>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0"/>
          <p:cNvSpPr txBox="1"/>
          <p:nvPr/>
        </p:nvSpPr>
        <p:spPr>
          <a:xfrm>
            <a:off x="6220188" y="71725"/>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操作試題1</a:t>
            </a:r>
            <a:endParaRPr sz="2400" b="1" dirty="0"/>
          </a:p>
        </p:txBody>
      </p:sp>
      <p:pic>
        <p:nvPicPr>
          <p:cNvPr id="123" name="Google Shape;123;p20"/>
          <p:cNvPicPr preferRelativeResize="0"/>
          <p:nvPr/>
        </p:nvPicPr>
        <p:blipFill rotWithShape="1">
          <a:blip r:embed="rId5">
            <a:alphaModFix/>
          </a:blip>
          <a:srcRect/>
          <a:stretch/>
        </p:blipFill>
        <p:spPr>
          <a:xfrm>
            <a:off x="2108125" y="693425"/>
            <a:ext cx="5262000" cy="43260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45"/>
        <p:cNvGrpSpPr/>
        <p:nvPr/>
      </p:nvGrpSpPr>
      <p:grpSpPr>
        <a:xfrm>
          <a:off x="0" y="0"/>
          <a:ext cx="0" cy="0"/>
          <a:chOff x="0" y="0"/>
          <a:chExt cx="0" cy="0"/>
        </a:xfrm>
      </p:grpSpPr>
      <p:sp>
        <p:nvSpPr>
          <p:cNvPr id="446" name="Google Shape;446;p4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4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48" name="Google Shape;448;p45"/>
          <p:cNvPicPr preferRelativeResize="0"/>
          <p:nvPr/>
        </p:nvPicPr>
        <p:blipFill rotWithShape="1">
          <a:blip r:embed="rId3">
            <a:alphaModFix/>
          </a:blip>
          <a:srcRect t="19704" r="39419"/>
          <a:stretch/>
        </p:blipFill>
        <p:spPr>
          <a:xfrm rot="5400008">
            <a:off x="1808077" y="-1822307"/>
            <a:ext cx="1955802" cy="5600430"/>
          </a:xfrm>
          <a:prstGeom prst="rect">
            <a:avLst/>
          </a:prstGeom>
          <a:noFill/>
          <a:ln>
            <a:noFill/>
          </a:ln>
        </p:spPr>
      </p:pic>
      <p:pic>
        <p:nvPicPr>
          <p:cNvPr id="449" name="Google Shape;449;p4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50" name="Google Shape;450;p45"/>
          <p:cNvPicPr preferRelativeResize="0"/>
          <p:nvPr/>
        </p:nvPicPr>
        <p:blipFill rotWithShape="1">
          <a:blip r:embed="rId4">
            <a:alphaModFix/>
          </a:blip>
          <a:srcRect t="85594" r="69398"/>
          <a:stretch/>
        </p:blipFill>
        <p:spPr>
          <a:xfrm>
            <a:off x="-1135306" y="3487334"/>
            <a:ext cx="1632899" cy="1660718"/>
          </a:xfrm>
          <a:prstGeom prst="rect">
            <a:avLst/>
          </a:prstGeom>
          <a:noFill/>
          <a:ln>
            <a:noFill/>
          </a:ln>
        </p:spPr>
      </p:pic>
      <p:sp>
        <p:nvSpPr>
          <p:cNvPr id="451" name="Google Shape;451;p4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45"/>
          <p:cNvSpPr/>
          <p:nvPr/>
        </p:nvSpPr>
        <p:spPr>
          <a:xfrm rot="1020152">
            <a:off x="-304260" y="-204542"/>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45"/>
          <p:cNvSpPr txBox="1"/>
          <p:nvPr/>
        </p:nvSpPr>
        <p:spPr>
          <a:xfrm>
            <a:off x="6309638" y="90100"/>
            <a:ext cx="2626800" cy="5541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2400" b="1" i="0" u="none" strike="noStrike" kern="0" cap="none" spc="0" normalizeH="0" baseline="0" noProof="0">
                <a:ln>
                  <a:noFill/>
                </a:ln>
                <a:solidFill>
                  <a:srgbClr val="000000"/>
                </a:solidFill>
                <a:effectLst/>
                <a:uLnTx/>
                <a:uFillTx/>
                <a:latin typeface="Arial"/>
                <a:cs typeface="Arial"/>
                <a:sym typeface="Arial"/>
              </a:rPr>
              <a:t>操作試題</a:t>
            </a:r>
            <a:r>
              <a:rPr kumimoji="0" lang="en-US" altLang="zh-TW" sz="2400" b="1" i="0" u="none" strike="noStrike" kern="0" cap="none" spc="0" normalizeH="0" baseline="0" noProof="0">
                <a:ln>
                  <a:noFill/>
                </a:ln>
                <a:solidFill>
                  <a:srgbClr val="000000"/>
                </a:solidFill>
                <a:effectLst/>
                <a:uLnTx/>
                <a:uFillTx/>
                <a:latin typeface="Arial"/>
                <a:cs typeface="Arial"/>
                <a:sym typeface="Arial"/>
              </a:rPr>
              <a:t>4</a:t>
            </a:r>
            <a:endParaRPr kumimoji="0" sz="2400" b="1" i="0" u="none" strike="noStrike" kern="0" cap="none" spc="0" normalizeH="0" baseline="0" noProof="0">
              <a:ln>
                <a:noFill/>
              </a:ln>
              <a:solidFill>
                <a:srgbClr val="000000"/>
              </a:solidFill>
              <a:effectLst/>
              <a:uLnTx/>
              <a:uFillTx/>
              <a:latin typeface="Arial"/>
              <a:cs typeface="Arial"/>
              <a:sym typeface="Arial"/>
            </a:endParaRPr>
          </a:p>
        </p:txBody>
      </p:sp>
      <p:sp>
        <p:nvSpPr>
          <p:cNvPr id="16" name="文字方塊 15">
            <a:extLst>
              <a:ext uri="{FF2B5EF4-FFF2-40B4-BE49-F238E27FC236}">
                <a16:creationId xmlns:a16="http://schemas.microsoft.com/office/drawing/2014/main" id="{A7434D82-1EAC-41E0-AA0A-AA8AA4F7A14B}"/>
              </a:ext>
            </a:extLst>
          </p:cNvPr>
          <p:cNvSpPr txBox="1"/>
          <p:nvPr/>
        </p:nvSpPr>
        <p:spPr>
          <a:xfrm>
            <a:off x="458129" y="131771"/>
            <a:ext cx="4488375" cy="5078313"/>
          </a:xfrm>
          <a:prstGeom prst="rect">
            <a:avLst/>
          </a:prstGeom>
          <a:noFill/>
        </p:spPr>
        <p:txBody>
          <a:bodyPr wrap="square">
            <a:spAutoFit/>
          </a:bodyPr>
          <a:lstStyle/>
          <a:p>
            <a:pPr rtl="0">
              <a:spcBef>
                <a:spcPts val="0"/>
              </a:spcBef>
              <a:spcAft>
                <a:spcPts val="0"/>
              </a:spcAft>
            </a:pPr>
            <a:r>
              <a:rPr lang="zh-TW" altLang="en-US" sz="2000" b="1" i="0" u="none" strike="noStrike" dirty="0">
                <a:solidFill>
                  <a:srgbClr val="000000"/>
                </a:solidFill>
                <a:effectLst/>
                <a:latin typeface="Times New Roman" panose="02020603050405020304" pitchFamily="18" charset="0"/>
              </a:rPr>
              <a:t>請從分類群多樣性的角度，比較</a:t>
            </a:r>
            <a:r>
              <a:rPr lang="en-US" altLang="zh-TW" sz="2000" b="1" i="0" u="none" strike="noStrike" dirty="0">
                <a:solidFill>
                  <a:srgbClr val="000000"/>
                </a:solidFill>
                <a:effectLst/>
                <a:latin typeface="Times New Roman" panose="02020603050405020304" pitchFamily="18" charset="0"/>
              </a:rPr>
              <a:t>A</a:t>
            </a:r>
            <a:r>
              <a:rPr lang="zh-TW" altLang="en-US" sz="2000" b="1" i="0" u="none" strike="noStrike" dirty="0">
                <a:solidFill>
                  <a:srgbClr val="000000"/>
                </a:solidFill>
                <a:effectLst/>
                <a:latin typeface="Times New Roman" panose="02020603050405020304" pitchFamily="18" charset="0"/>
              </a:rPr>
              <a:t>、</a:t>
            </a:r>
            <a:r>
              <a:rPr lang="en-US" altLang="zh-TW" sz="2000" b="1" i="0" u="none" strike="noStrike" dirty="0">
                <a:solidFill>
                  <a:srgbClr val="000000"/>
                </a:solidFill>
                <a:effectLst/>
                <a:latin typeface="Times New Roman" panose="02020603050405020304" pitchFamily="18" charset="0"/>
              </a:rPr>
              <a:t>B</a:t>
            </a:r>
            <a:r>
              <a:rPr lang="zh-TW" altLang="en-US" sz="2000" b="1" i="0" u="none" strike="noStrike" dirty="0">
                <a:solidFill>
                  <a:srgbClr val="000000"/>
                </a:solidFill>
                <a:effectLst/>
                <a:latin typeface="Times New Roman" panose="02020603050405020304" pitchFamily="18" charset="0"/>
              </a:rPr>
              <a:t>和</a:t>
            </a:r>
            <a:r>
              <a:rPr lang="en-US" altLang="zh-TW" sz="2000" b="1" i="0" u="none" strike="noStrike" dirty="0">
                <a:solidFill>
                  <a:srgbClr val="000000"/>
                </a:solidFill>
                <a:effectLst/>
                <a:latin typeface="Times New Roman" panose="02020603050405020304" pitchFamily="18" charset="0"/>
              </a:rPr>
              <a:t>C</a:t>
            </a:r>
            <a:r>
              <a:rPr lang="zh-TW" altLang="en-US" sz="2000" b="1" i="0" u="none" strike="noStrike" dirty="0">
                <a:solidFill>
                  <a:srgbClr val="000000"/>
                </a:solidFill>
                <a:effectLst/>
                <a:latin typeface="Times New Roman" panose="02020603050405020304" pitchFamily="18" charset="0"/>
              </a:rPr>
              <a:t>三個水樣中微生物的</a:t>
            </a:r>
            <a:r>
              <a:rPr lang="en-US" altLang="zh-TW" sz="2000" b="1" i="0" u="none" strike="noStrike" dirty="0">
                <a:solidFill>
                  <a:srgbClr val="000000"/>
                </a:solidFill>
                <a:effectLst/>
                <a:latin typeface="Times New Roman" panose="02020603050405020304" pitchFamily="18" charset="0"/>
              </a:rPr>
              <a:t>Alpha</a:t>
            </a:r>
            <a:r>
              <a:rPr lang="zh-TW" altLang="en-US" sz="2000" b="1" i="0" u="none" strike="noStrike" dirty="0">
                <a:solidFill>
                  <a:srgbClr val="000000"/>
                </a:solidFill>
                <a:effectLst/>
                <a:latin typeface="Times New Roman" panose="02020603050405020304" pitchFamily="18" charset="0"/>
              </a:rPr>
              <a:t>多樣性高低，請由高至低排序，並提供觀察物種數、計算公式及計算結果。 </a:t>
            </a:r>
            <a:r>
              <a:rPr lang="en-US" altLang="zh-TW" sz="2000" b="1" i="0" u="none" strike="noStrike" dirty="0">
                <a:solidFill>
                  <a:srgbClr val="000000"/>
                </a:solidFill>
                <a:effectLst/>
                <a:latin typeface="Times New Roman" panose="02020603050405020304" pitchFamily="18" charset="0"/>
              </a:rPr>
              <a:t>(10</a:t>
            </a:r>
            <a:r>
              <a:rPr lang="zh-TW" altLang="en-US" sz="2000" b="1" i="0" u="none" strike="noStrike" dirty="0">
                <a:solidFill>
                  <a:srgbClr val="000000"/>
                </a:solidFill>
                <a:effectLst/>
                <a:latin typeface="Times New Roman" panose="02020603050405020304" pitchFamily="18" charset="0"/>
              </a:rPr>
              <a:t>分</a:t>
            </a:r>
            <a:r>
              <a:rPr lang="en-US" altLang="zh-TW" sz="2000" b="1" i="0" u="none" strike="noStrike" dirty="0">
                <a:solidFill>
                  <a:srgbClr val="000000"/>
                </a:solidFill>
                <a:effectLst/>
                <a:latin typeface="Times New Roman" panose="02020603050405020304" pitchFamily="18" charset="0"/>
              </a:rPr>
              <a:t>) </a:t>
            </a:r>
            <a:r>
              <a:rPr lang="zh-TW" altLang="en-US" sz="3600" b="1" i="0" u="none" strike="noStrike" dirty="0">
                <a:solidFill>
                  <a:srgbClr val="000000"/>
                </a:solidFill>
                <a:effectLst/>
                <a:latin typeface="Times New Roman" panose="02020603050405020304" pitchFamily="18" charset="0"/>
              </a:rPr>
              <a:t/>
            </a:r>
            <a:br>
              <a:rPr lang="zh-TW" altLang="en-US" sz="3600" b="1" i="0" u="none" strike="noStrike" dirty="0">
                <a:solidFill>
                  <a:srgbClr val="000000"/>
                </a:solidFill>
                <a:effectLst/>
                <a:latin typeface="Times New Roman" panose="02020603050405020304" pitchFamily="18" charset="0"/>
              </a:rPr>
            </a:br>
            <a:r>
              <a:rPr lang="zh-TW" altLang="en-US" sz="3200" b="0" i="0" u="none" strike="noStrike" dirty="0">
                <a:solidFill>
                  <a:srgbClr val="000000"/>
                </a:solidFill>
                <a:effectLst/>
                <a:latin typeface="Times New Roman" panose="02020603050405020304" pitchFamily="18" charset="0"/>
              </a:rPr>
              <a:t/>
            </a:r>
            <a:br>
              <a:rPr lang="zh-TW" altLang="en-US" sz="32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答案：為</a:t>
            </a:r>
            <a:r>
              <a:rPr lang="en-US" altLang="zh-TW" sz="1800" b="0" i="0" u="none" strike="noStrike" dirty="0">
                <a:solidFill>
                  <a:srgbClr val="000000"/>
                </a:solidFill>
                <a:effectLst/>
                <a:latin typeface="Times New Roman" panose="02020603050405020304" pitchFamily="18" charset="0"/>
              </a:rPr>
              <a:t>A &gt; C &gt; B</a:t>
            </a:r>
            <a:r>
              <a:rPr lang="zh-TW" altLang="en-US" sz="1800" b="0" i="0" u="none" strike="noStrike" dirty="0">
                <a:solidFill>
                  <a:srgbClr val="000000"/>
                </a:solidFill>
                <a:effectLst/>
                <a:latin typeface="Times New Roman" panose="02020603050405020304" pitchFamily="18" charset="0"/>
              </a:rPr>
              <a:t>。</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
            </a:r>
            <a:br>
              <a:rPr lang="zh-TW" altLang="en-US" sz="1800" b="0" i="0" u="none" strike="noStrike" dirty="0">
                <a:solidFill>
                  <a:srgbClr val="000000"/>
                </a:solidFill>
                <a:effectLst/>
                <a:latin typeface="Times New Roman" panose="02020603050405020304" pitchFamily="18" charset="0"/>
              </a:rPr>
            </a:br>
            <a:r>
              <a:rPr lang="zh-TW" altLang="en-US" sz="1600" b="0" i="0" u="none" strike="noStrike" dirty="0">
                <a:solidFill>
                  <a:srgbClr val="000000"/>
                </a:solidFill>
                <a:effectLst/>
                <a:latin typeface="Times New Roman" panose="02020603050405020304" pitchFamily="18" charset="0"/>
              </a:rPr>
              <a:t>水樣</a:t>
            </a:r>
            <a:r>
              <a:rPr lang="en-US" altLang="zh-TW" sz="1600" b="0" i="0" u="none" strike="noStrike" dirty="0">
                <a:solidFill>
                  <a:srgbClr val="000000"/>
                </a:solidFill>
                <a:effectLst/>
                <a:latin typeface="Times New Roman" panose="02020603050405020304" pitchFamily="18" charset="0"/>
              </a:rPr>
              <a:t>A</a:t>
            </a:r>
            <a:r>
              <a:rPr lang="zh-TW" altLang="en-US" sz="1600" b="0" i="0" u="none" strike="noStrike" dirty="0">
                <a:solidFill>
                  <a:srgbClr val="000000"/>
                </a:solidFill>
                <a:effectLst/>
                <a:latin typeface="Times New Roman" panose="02020603050405020304" pitchFamily="18" charset="0"/>
              </a:rPr>
              <a:t>含有四個物種，柵藻（</a:t>
            </a:r>
            <a:r>
              <a:rPr lang="en-US" altLang="zh-TW" sz="1600" b="0" i="0" u="none" strike="noStrike" dirty="0">
                <a:solidFill>
                  <a:srgbClr val="000000"/>
                </a:solidFill>
                <a:effectLst/>
                <a:latin typeface="Times New Roman" panose="02020603050405020304" pitchFamily="18" charset="0"/>
              </a:rPr>
              <a:t>25%</a:t>
            </a:r>
            <a:r>
              <a:rPr lang="zh-TW" altLang="en-US" sz="1600" b="0" i="0" u="none" strike="noStrike" dirty="0">
                <a:solidFill>
                  <a:srgbClr val="000000"/>
                </a:solidFill>
                <a:effectLst/>
                <a:latin typeface="Times New Roman" panose="02020603050405020304" pitchFamily="18" charset="0"/>
              </a:rPr>
              <a:t>）、小球藻（</a:t>
            </a:r>
            <a:r>
              <a:rPr lang="en-US" altLang="zh-TW" sz="1600" b="0" i="0" u="none" strike="noStrike" dirty="0">
                <a:solidFill>
                  <a:srgbClr val="000000"/>
                </a:solidFill>
                <a:effectLst/>
                <a:latin typeface="Times New Roman" panose="02020603050405020304" pitchFamily="18" charset="0"/>
              </a:rPr>
              <a:t>25%</a:t>
            </a:r>
            <a:r>
              <a:rPr lang="zh-TW" altLang="en-US" sz="1600" b="0" i="0" u="none" strike="noStrike" dirty="0">
                <a:solidFill>
                  <a:srgbClr val="000000"/>
                </a:solidFill>
                <a:effectLst/>
                <a:latin typeface="Times New Roman" panose="02020603050405020304" pitchFamily="18" charset="0"/>
              </a:rPr>
              <a:t>）、酵母菌（</a:t>
            </a:r>
            <a:r>
              <a:rPr lang="en-US" altLang="zh-TW" sz="1600" b="0" i="0" u="none" strike="noStrike" dirty="0">
                <a:solidFill>
                  <a:srgbClr val="000000"/>
                </a:solidFill>
                <a:effectLst/>
                <a:latin typeface="Times New Roman" panose="02020603050405020304" pitchFamily="18" charset="0"/>
              </a:rPr>
              <a:t>25%</a:t>
            </a:r>
            <a:r>
              <a:rPr lang="zh-TW" altLang="en-US" sz="1600" b="0" i="0" u="none" strike="noStrike" dirty="0">
                <a:solidFill>
                  <a:srgbClr val="000000"/>
                </a:solidFill>
                <a:effectLst/>
                <a:latin typeface="Times New Roman" panose="02020603050405020304" pitchFamily="18" charset="0"/>
              </a:rPr>
              <a:t>）、聚球藻（</a:t>
            </a:r>
            <a:r>
              <a:rPr lang="en-US" altLang="zh-TW" sz="1600" b="0" i="0" u="none" strike="noStrike" dirty="0">
                <a:solidFill>
                  <a:srgbClr val="000000"/>
                </a:solidFill>
                <a:effectLst/>
                <a:latin typeface="Times New Roman" panose="02020603050405020304" pitchFamily="18" charset="0"/>
              </a:rPr>
              <a:t>25%</a:t>
            </a:r>
            <a:r>
              <a:rPr lang="zh-TW" altLang="en-US" sz="1600" b="0" i="0" u="none" strike="noStrike" dirty="0">
                <a:solidFill>
                  <a:srgbClr val="000000"/>
                </a:solidFill>
                <a:effectLst/>
                <a:latin typeface="Times New Roman" panose="02020603050405020304" pitchFamily="18" charset="0"/>
              </a:rPr>
              <a:t>）。</a:t>
            </a:r>
            <a:br>
              <a:rPr lang="zh-TW" altLang="en-US" sz="1600" b="0" i="0" u="none" strike="noStrike" dirty="0">
                <a:solidFill>
                  <a:srgbClr val="000000"/>
                </a:solidFill>
                <a:effectLst/>
                <a:latin typeface="Times New Roman" panose="02020603050405020304" pitchFamily="18" charset="0"/>
              </a:rPr>
            </a:br>
            <a:r>
              <a:rPr lang="zh-TW" altLang="en-US" sz="1600" b="0" i="0" u="none" strike="noStrike" dirty="0">
                <a:solidFill>
                  <a:srgbClr val="000000"/>
                </a:solidFill>
                <a:effectLst/>
                <a:latin typeface="Times New Roman" panose="02020603050405020304" pitchFamily="18" charset="0"/>
              </a:rPr>
              <a:t>水樣</a:t>
            </a:r>
            <a:r>
              <a:rPr lang="en-US" altLang="zh-TW" sz="1600" b="0" i="0" u="none" strike="noStrike" dirty="0">
                <a:solidFill>
                  <a:srgbClr val="000000"/>
                </a:solidFill>
                <a:effectLst/>
                <a:latin typeface="Times New Roman" panose="02020603050405020304" pitchFamily="18" charset="0"/>
              </a:rPr>
              <a:t>B</a:t>
            </a:r>
            <a:r>
              <a:rPr lang="zh-TW" altLang="en-US" sz="1600" b="0" i="0" u="none" strike="noStrike" dirty="0">
                <a:solidFill>
                  <a:srgbClr val="000000"/>
                </a:solidFill>
                <a:effectLst/>
                <a:latin typeface="Times New Roman" panose="02020603050405020304" pitchFamily="18" charset="0"/>
              </a:rPr>
              <a:t>含有三個物種，柵藻（</a:t>
            </a:r>
            <a:r>
              <a:rPr lang="en-US" altLang="zh-TW" sz="1600" b="0" i="0" u="none" strike="noStrike" dirty="0">
                <a:solidFill>
                  <a:srgbClr val="000000"/>
                </a:solidFill>
                <a:effectLst/>
                <a:latin typeface="Times New Roman" panose="02020603050405020304" pitchFamily="18" charset="0"/>
              </a:rPr>
              <a:t>20%</a:t>
            </a:r>
            <a:r>
              <a:rPr lang="zh-TW" altLang="en-US" sz="1600" b="0" i="0" u="none" strike="noStrike" dirty="0">
                <a:solidFill>
                  <a:srgbClr val="000000"/>
                </a:solidFill>
                <a:effectLst/>
                <a:latin typeface="Times New Roman" panose="02020603050405020304" pitchFamily="18" charset="0"/>
              </a:rPr>
              <a:t>）、小球藻（</a:t>
            </a:r>
            <a:r>
              <a:rPr lang="en-US" altLang="zh-TW" sz="1600" b="0" i="0" u="none" strike="noStrike" dirty="0">
                <a:solidFill>
                  <a:srgbClr val="000000"/>
                </a:solidFill>
                <a:effectLst/>
                <a:latin typeface="Times New Roman" panose="02020603050405020304" pitchFamily="18" charset="0"/>
              </a:rPr>
              <a:t>70%</a:t>
            </a:r>
            <a:r>
              <a:rPr lang="zh-TW" altLang="en-US" sz="1600" b="0" i="0" u="none" strike="noStrike" dirty="0">
                <a:solidFill>
                  <a:srgbClr val="000000"/>
                </a:solidFill>
                <a:effectLst/>
                <a:latin typeface="Times New Roman" panose="02020603050405020304" pitchFamily="18" charset="0"/>
              </a:rPr>
              <a:t>）、酵母菌（</a:t>
            </a:r>
            <a:r>
              <a:rPr lang="en-US" altLang="zh-TW" sz="1600" b="0" i="0" u="none" strike="noStrike" dirty="0">
                <a:solidFill>
                  <a:srgbClr val="000000"/>
                </a:solidFill>
                <a:effectLst/>
                <a:latin typeface="Times New Roman" panose="02020603050405020304" pitchFamily="18" charset="0"/>
              </a:rPr>
              <a:t>10%</a:t>
            </a:r>
            <a:r>
              <a:rPr lang="zh-TW" altLang="en-US" sz="1600" b="0" i="0" u="none" strike="noStrike" dirty="0">
                <a:solidFill>
                  <a:srgbClr val="000000"/>
                </a:solidFill>
                <a:effectLst/>
                <a:latin typeface="Times New Roman" panose="02020603050405020304" pitchFamily="18" charset="0"/>
              </a:rPr>
              <a:t>）。</a:t>
            </a:r>
            <a:br>
              <a:rPr lang="zh-TW" altLang="en-US" sz="1600" b="0" i="0" u="none" strike="noStrike" dirty="0">
                <a:solidFill>
                  <a:srgbClr val="000000"/>
                </a:solidFill>
                <a:effectLst/>
                <a:latin typeface="Times New Roman" panose="02020603050405020304" pitchFamily="18" charset="0"/>
              </a:rPr>
            </a:br>
            <a:r>
              <a:rPr lang="zh-TW" altLang="en-US" sz="1600" b="0" i="0" u="none" strike="noStrike" dirty="0">
                <a:solidFill>
                  <a:srgbClr val="000000"/>
                </a:solidFill>
                <a:effectLst/>
                <a:latin typeface="Times New Roman" panose="02020603050405020304" pitchFamily="18" charset="0"/>
              </a:rPr>
              <a:t>水樣</a:t>
            </a:r>
            <a:r>
              <a:rPr lang="en-US" altLang="zh-TW" sz="1600" b="0" i="0" u="none" strike="noStrike" dirty="0">
                <a:solidFill>
                  <a:srgbClr val="000000"/>
                </a:solidFill>
                <a:effectLst/>
                <a:latin typeface="Times New Roman" panose="02020603050405020304" pitchFamily="18" charset="0"/>
              </a:rPr>
              <a:t>C</a:t>
            </a:r>
            <a:r>
              <a:rPr lang="zh-TW" altLang="en-US" sz="1600" b="0" i="0" u="none" strike="noStrike" dirty="0">
                <a:solidFill>
                  <a:srgbClr val="000000"/>
                </a:solidFill>
                <a:effectLst/>
                <a:latin typeface="Times New Roman" panose="02020603050405020304" pitchFamily="18" charset="0"/>
              </a:rPr>
              <a:t>含有四個物種，柵藻（</a:t>
            </a:r>
            <a:r>
              <a:rPr lang="en-US" altLang="zh-TW" sz="1600" b="0" i="0" u="none" strike="noStrike" dirty="0">
                <a:solidFill>
                  <a:srgbClr val="000000"/>
                </a:solidFill>
                <a:effectLst/>
                <a:latin typeface="Times New Roman" panose="02020603050405020304" pitchFamily="18" charset="0"/>
              </a:rPr>
              <a:t>70%</a:t>
            </a:r>
            <a:r>
              <a:rPr lang="zh-TW" altLang="en-US" sz="1600" b="0" i="0" u="none" strike="noStrike" dirty="0">
                <a:solidFill>
                  <a:srgbClr val="000000"/>
                </a:solidFill>
                <a:effectLst/>
                <a:latin typeface="Times New Roman" panose="02020603050405020304" pitchFamily="18" charset="0"/>
              </a:rPr>
              <a:t>）、小球藻（</a:t>
            </a:r>
            <a:r>
              <a:rPr lang="en-US" altLang="zh-TW" sz="1600" b="0" i="0" u="none" strike="noStrike" dirty="0">
                <a:solidFill>
                  <a:srgbClr val="000000"/>
                </a:solidFill>
                <a:effectLst/>
                <a:latin typeface="Times New Roman" panose="02020603050405020304" pitchFamily="18" charset="0"/>
              </a:rPr>
              <a:t>10%</a:t>
            </a:r>
            <a:r>
              <a:rPr lang="zh-TW" altLang="en-US" sz="1600" b="0" i="0" u="none" strike="noStrike" dirty="0">
                <a:solidFill>
                  <a:srgbClr val="000000"/>
                </a:solidFill>
                <a:effectLst/>
                <a:latin typeface="Times New Roman" panose="02020603050405020304" pitchFamily="18" charset="0"/>
              </a:rPr>
              <a:t>）、螺旋藻（</a:t>
            </a:r>
            <a:r>
              <a:rPr lang="en-US" altLang="zh-TW" sz="1600" b="0" i="0" u="none" strike="noStrike" dirty="0">
                <a:solidFill>
                  <a:srgbClr val="000000"/>
                </a:solidFill>
                <a:effectLst/>
                <a:latin typeface="Times New Roman" panose="02020603050405020304" pitchFamily="18" charset="0"/>
              </a:rPr>
              <a:t>10%</a:t>
            </a:r>
            <a:r>
              <a:rPr lang="zh-TW" altLang="en-US" sz="1600" b="0" i="0" u="none" strike="noStrike" dirty="0">
                <a:solidFill>
                  <a:srgbClr val="000000"/>
                </a:solidFill>
                <a:effectLst/>
                <a:latin typeface="Times New Roman" panose="02020603050405020304" pitchFamily="18" charset="0"/>
              </a:rPr>
              <a:t>）、聚球藻（</a:t>
            </a:r>
            <a:r>
              <a:rPr lang="en-US" altLang="zh-TW" sz="1600" b="0" i="0" u="none" strike="noStrike" dirty="0">
                <a:solidFill>
                  <a:srgbClr val="000000"/>
                </a:solidFill>
                <a:effectLst/>
                <a:latin typeface="Times New Roman" panose="02020603050405020304" pitchFamily="18" charset="0"/>
              </a:rPr>
              <a:t>10%</a:t>
            </a:r>
            <a:r>
              <a:rPr lang="zh-TW" altLang="en-US" sz="1600" b="0" i="0" u="none" strike="noStrike" dirty="0">
                <a:solidFill>
                  <a:srgbClr val="000000"/>
                </a:solidFill>
                <a:effectLst/>
                <a:latin typeface="Times New Roman" panose="02020603050405020304" pitchFamily="18" charset="0"/>
              </a:rPr>
              <a:t>）。</a:t>
            </a:r>
            <a:r>
              <a:rPr lang="zh-TW" altLang="en-US" sz="2000" b="0" i="0" u="none" strike="noStrike" dirty="0">
                <a:solidFill>
                  <a:srgbClr val="000000"/>
                </a:solidFill>
                <a:effectLst/>
                <a:latin typeface="Times New Roman" panose="02020603050405020304" pitchFamily="18" charset="0"/>
              </a:rPr>
              <a:t/>
            </a:r>
            <a:br>
              <a:rPr lang="zh-TW" altLang="en-US" sz="20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數值越高，表示</a:t>
            </a:r>
            <a:r>
              <a:rPr lang="en-US" altLang="zh-TW" sz="1800" b="0" i="0" u="none" strike="noStrike" dirty="0">
                <a:solidFill>
                  <a:srgbClr val="000000"/>
                </a:solidFill>
                <a:effectLst/>
                <a:latin typeface="Times New Roman" panose="02020603050405020304" pitchFamily="18" charset="0"/>
              </a:rPr>
              <a:t>Alpha</a:t>
            </a:r>
            <a:r>
              <a:rPr lang="zh-TW" altLang="en-US" sz="1800" b="0" i="0" u="none" strike="noStrike" dirty="0">
                <a:solidFill>
                  <a:srgbClr val="000000"/>
                </a:solidFill>
                <a:effectLst/>
                <a:latin typeface="Times New Roman" panose="02020603050405020304" pitchFamily="18" charset="0"/>
              </a:rPr>
              <a:t>多樣性愈高且各物種比例越均勻，由上數計算得知，</a:t>
            </a:r>
            <a:r>
              <a:rPr lang="en-US" altLang="zh-TW" sz="1800" b="0" i="0" u="none" strike="noStrike" dirty="0">
                <a:solidFill>
                  <a:srgbClr val="000000"/>
                </a:solidFill>
                <a:effectLst/>
                <a:latin typeface="Times New Roman" panose="02020603050405020304" pitchFamily="18" charset="0"/>
              </a:rPr>
              <a:t>Alpha</a:t>
            </a:r>
            <a:r>
              <a:rPr lang="zh-TW" altLang="en-US" sz="1800" b="0" i="0" u="none" strike="noStrike" dirty="0">
                <a:solidFill>
                  <a:srgbClr val="000000"/>
                </a:solidFill>
                <a:effectLst/>
                <a:latin typeface="Times New Roman" panose="02020603050405020304" pitchFamily="18" charset="0"/>
              </a:rPr>
              <a:t>多樣性由高至低排序為</a:t>
            </a:r>
            <a:r>
              <a:rPr lang="en-US" altLang="zh-TW" sz="1800" b="0" i="0" u="none" strike="noStrike" dirty="0">
                <a:solidFill>
                  <a:srgbClr val="000000"/>
                </a:solidFill>
                <a:effectLst/>
                <a:latin typeface="Times New Roman" panose="02020603050405020304" pitchFamily="18" charset="0"/>
              </a:rPr>
              <a:t>A &gt; C &gt; B</a:t>
            </a:r>
            <a:r>
              <a:rPr lang="zh-TW" altLang="en-US" sz="1800" b="0" i="0" u="none" strike="noStrike" dirty="0">
                <a:solidFill>
                  <a:srgbClr val="000000"/>
                </a:solidFill>
                <a:effectLst/>
                <a:latin typeface="Times New Roman" panose="02020603050405020304" pitchFamily="18" charset="0"/>
              </a:rPr>
              <a:t>。</a:t>
            </a:r>
            <a:endParaRPr lang="zh-TW" altLang="en-US" b="0" dirty="0">
              <a:effectLst/>
            </a:endParaRPr>
          </a:p>
        </p:txBody>
      </p:sp>
      <p:pic>
        <p:nvPicPr>
          <p:cNvPr id="7172" name="Picture 4">
            <a:extLst>
              <a:ext uri="{FF2B5EF4-FFF2-40B4-BE49-F238E27FC236}">
                <a16:creationId xmlns:a16="http://schemas.microsoft.com/office/drawing/2014/main" id="{A2FF4043-5D28-45AC-BEDE-BFD56A6E1A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6744" y="617422"/>
            <a:ext cx="3621677" cy="433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464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45"/>
        <p:cNvGrpSpPr/>
        <p:nvPr/>
      </p:nvGrpSpPr>
      <p:grpSpPr>
        <a:xfrm>
          <a:off x="0" y="0"/>
          <a:ext cx="0" cy="0"/>
          <a:chOff x="0" y="0"/>
          <a:chExt cx="0" cy="0"/>
        </a:xfrm>
      </p:grpSpPr>
      <p:sp>
        <p:nvSpPr>
          <p:cNvPr id="446" name="Google Shape;446;p4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4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48" name="Google Shape;448;p45"/>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49" name="Google Shape;449;p4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50" name="Google Shape;450;p45"/>
          <p:cNvPicPr preferRelativeResize="0"/>
          <p:nvPr/>
        </p:nvPicPr>
        <p:blipFill rotWithShape="1">
          <a:blip r:embed="rId4">
            <a:alphaModFix/>
          </a:blip>
          <a:srcRect t="85594" r="69398"/>
          <a:stretch/>
        </p:blipFill>
        <p:spPr>
          <a:xfrm>
            <a:off x="-838368" y="3482782"/>
            <a:ext cx="1632899" cy="1660718"/>
          </a:xfrm>
          <a:prstGeom prst="rect">
            <a:avLst/>
          </a:prstGeom>
          <a:noFill/>
          <a:ln>
            <a:noFill/>
          </a:ln>
        </p:spPr>
      </p:pic>
      <p:sp>
        <p:nvSpPr>
          <p:cNvPr id="451" name="Google Shape;451;p4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45"/>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45"/>
          <p:cNvSpPr txBox="1"/>
          <p:nvPr/>
        </p:nvSpPr>
        <p:spPr>
          <a:xfrm>
            <a:off x="6309638" y="90100"/>
            <a:ext cx="2626800" cy="5541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2400" b="1" i="0" u="none" strike="noStrike" kern="0" cap="none" spc="0" normalizeH="0" baseline="0" noProof="0">
                <a:ln>
                  <a:noFill/>
                </a:ln>
                <a:solidFill>
                  <a:srgbClr val="000000"/>
                </a:solidFill>
                <a:effectLst/>
                <a:uLnTx/>
                <a:uFillTx/>
                <a:latin typeface="Arial"/>
                <a:cs typeface="Arial"/>
                <a:sym typeface="Arial"/>
              </a:rPr>
              <a:t>操作試題</a:t>
            </a:r>
            <a:r>
              <a:rPr kumimoji="0" lang="en-US" altLang="zh-TW" sz="2400" b="1" i="0" u="none" strike="noStrike" kern="0" cap="none" spc="0" normalizeH="0" baseline="0" noProof="0">
                <a:ln>
                  <a:noFill/>
                </a:ln>
                <a:solidFill>
                  <a:srgbClr val="000000"/>
                </a:solidFill>
                <a:effectLst/>
                <a:uLnTx/>
                <a:uFillTx/>
                <a:latin typeface="Arial"/>
                <a:cs typeface="Arial"/>
                <a:sym typeface="Arial"/>
              </a:rPr>
              <a:t>4</a:t>
            </a:r>
            <a:endParaRPr kumimoji="0" sz="2400" b="1" i="0" u="none" strike="noStrike" kern="0" cap="none" spc="0" normalizeH="0" baseline="0" noProof="0">
              <a:ln>
                <a:noFill/>
              </a:ln>
              <a:solidFill>
                <a:srgbClr val="000000"/>
              </a:solidFill>
              <a:effectLst/>
              <a:uLnTx/>
              <a:uFillTx/>
              <a:latin typeface="Arial"/>
              <a:cs typeface="Arial"/>
              <a:sym typeface="Arial"/>
            </a:endParaRPr>
          </a:p>
        </p:txBody>
      </p:sp>
      <p:sp>
        <p:nvSpPr>
          <p:cNvPr id="11" name="文字方塊 10">
            <a:extLst>
              <a:ext uri="{FF2B5EF4-FFF2-40B4-BE49-F238E27FC236}">
                <a16:creationId xmlns:a16="http://schemas.microsoft.com/office/drawing/2014/main" id="{EE837BA9-E85A-4C16-831D-82AA19D1949B}"/>
              </a:ext>
            </a:extLst>
          </p:cNvPr>
          <p:cNvSpPr txBox="1"/>
          <p:nvPr/>
        </p:nvSpPr>
        <p:spPr>
          <a:xfrm>
            <a:off x="850933" y="621190"/>
            <a:ext cx="7851391" cy="4216539"/>
          </a:xfrm>
          <a:prstGeom prst="rect">
            <a:avLst/>
          </a:prstGeom>
          <a:noFill/>
        </p:spPr>
        <p:txBody>
          <a:bodyPr wrap="square">
            <a:spAutoFit/>
          </a:bodyPr>
          <a:lstStyle/>
          <a:p>
            <a:pPr rtl="0">
              <a:spcBef>
                <a:spcPts val="0"/>
              </a:spcBef>
              <a:spcAft>
                <a:spcPts val="0"/>
              </a:spcAft>
            </a:pPr>
            <a:r>
              <a:rPr lang="zh-TW" altLang="en-US" sz="2400" b="1" i="0" u="none" strike="noStrike" dirty="0">
                <a:solidFill>
                  <a:srgbClr val="000000"/>
                </a:solidFill>
                <a:effectLst/>
                <a:latin typeface="Times New Roman" panose="02020603050405020304" pitchFamily="18" charset="0"/>
              </a:rPr>
              <a:t>請從分類群多樣性的角度，比較</a:t>
            </a:r>
            <a:r>
              <a:rPr lang="en-US" altLang="zh-TW" sz="2400" b="1" i="0" u="none" strike="noStrike" dirty="0">
                <a:solidFill>
                  <a:srgbClr val="000000"/>
                </a:solidFill>
                <a:effectLst/>
                <a:latin typeface="Times New Roman" panose="02020603050405020304" pitchFamily="18" charset="0"/>
              </a:rPr>
              <a:t>A</a:t>
            </a:r>
            <a:r>
              <a:rPr lang="zh-TW" altLang="en-US" sz="2400" b="1" i="0" u="none" strike="noStrike" dirty="0">
                <a:solidFill>
                  <a:srgbClr val="000000"/>
                </a:solidFill>
                <a:effectLst/>
                <a:latin typeface="Times New Roman" panose="02020603050405020304" pitchFamily="18" charset="0"/>
              </a:rPr>
              <a:t>、</a:t>
            </a:r>
            <a:r>
              <a:rPr lang="en-US" altLang="zh-TW" sz="2400" b="1" i="0" u="none" strike="noStrike" dirty="0">
                <a:solidFill>
                  <a:srgbClr val="000000"/>
                </a:solidFill>
                <a:effectLst/>
                <a:latin typeface="Times New Roman" panose="02020603050405020304" pitchFamily="18" charset="0"/>
              </a:rPr>
              <a:t>B</a:t>
            </a:r>
            <a:r>
              <a:rPr lang="zh-TW" altLang="en-US" sz="2400" b="1" i="0" u="none" strike="noStrike" dirty="0">
                <a:solidFill>
                  <a:srgbClr val="000000"/>
                </a:solidFill>
                <a:effectLst/>
                <a:latin typeface="Times New Roman" panose="02020603050405020304" pitchFamily="18" charset="0"/>
              </a:rPr>
              <a:t>和</a:t>
            </a:r>
            <a:r>
              <a:rPr lang="en-US" altLang="zh-TW" sz="2400" b="1" i="0" u="none" strike="noStrike" dirty="0">
                <a:solidFill>
                  <a:srgbClr val="000000"/>
                </a:solidFill>
                <a:effectLst/>
                <a:latin typeface="Times New Roman" panose="02020603050405020304" pitchFamily="18" charset="0"/>
              </a:rPr>
              <a:t>C</a:t>
            </a:r>
            <a:r>
              <a:rPr lang="zh-TW" altLang="en-US" sz="2400" b="1" i="0" u="none" strike="noStrike" dirty="0">
                <a:solidFill>
                  <a:srgbClr val="000000"/>
                </a:solidFill>
                <a:effectLst/>
                <a:latin typeface="Times New Roman" panose="02020603050405020304" pitchFamily="18" charset="0"/>
              </a:rPr>
              <a:t>三個水樣中微生物的</a:t>
            </a:r>
            <a:r>
              <a:rPr lang="en-US" altLang="zh-TW" sz="2400" b="1" i="0" u="none" strike="noStrike" dirty="0">
                <a:solidFill>
                  <a:srgbClr val="000000"/>
                </a:solidFill>
                <a:effectLst/>
                <a:latin typeface="Times New Roman" panose="02020603050405020304" pitchFamily="18" charset="0"/>
              </a:rPr>
              <a:t>Beta</a:t>
            </a:r>
            <a:r>
              <a:rPr lang="zh-TW" altLang="en-US" sz="2400" b="1" i="0" u="none" strike="noStrike" dirty="0">
                <a:solidFill>
                  <a:srgbClr val="000000"/>
                </a:solidFill>
                <a:effectLst/>
                <a:latin typeface="Times New Roman" panose="02020603050405020304" pitchFamily="18" charset="0"/>
              </a:rPr>
              <a:t>多樣性，請評估三個水樣的物種組成哪兩者比較相似，並提供計算公式及計算結果。</a:t>
            </a:r>
            <a:r>
              <a:rPr lang="en-US" altLang="zh-TW" sz="2400" b="1" i="0" u="none" strike="noStrike" dirty="0">
                <a:solidFill>
                  <a:srgbClr val="000000"/>
                </a:solidFill>
                <a:effectLst/>
                <a:latin typeface="Times New Roman" panose="02020603050405020304" pitchFamily="18" charset="0"/>
              </a:rPr>
              <a:t>(10</a:t>
            </a:r>
            <a:r>
              <a:rPr lang="zh-TW" altLang="en-US" sz="2400" b="1" i="0" u="none" strike="noStrike" dirty="0">
                <a:solidFill>
                  <a:srgbClr val="000000"/>
                </a:solidFill>
                <a:effectLst/>
                <a:latin typeface="Times New Roman" panose="02020603050405020304" pitchFamily="18" charset="0"/>
              </a:rPr>
              <a:t>分</a:t>
            </a:r>
            <a:r>
              <a:rPr lang="en-US" altLang="zh-TW" sz="2400" b="1" i="0" u="none" strike="noStrike" dirty="0">
                <a:solidFill>
                  <a:srgbClr val="000000"/>
                </a:solidFill>
                <a:effectLst/>
                <a:latin typeface="Times New Roman" panose="02020603050405020304" pitchFamily="18" charset="0"/>
              </a:rPr>
              <a:t>) </a:t>
            </a:r>
            <a:r>
              <a:rPr lang="zh-TW" altLang="en-US" sz="4000" b="1" i="0" u="none" strike="noStrike" dirty="0">
                <a:solidFill>
                  <a:srgbClr val="000000"/>
                </a:solidFill>
                <a:effectLst/>
                <a:latin typeface="Times New Roman" panose="02020603050405020304" pitchFamily="18" charset="0"/>
              </a:rPr>
              <a:t/>
            </a:r>
            <a:br>
              <a:rPr lang="zh-TW" altLang="en-US" sz="4000" b="1" i="0" u="none" strike="noStrike" dirty="0">
                <a:solidFill>
                  <a:srgbClr val="000000"/>
                </a:solidFill>
                <a:effectLst/>
                <a:latin typeface="Times New Roman" panose="02020603050405020304" pitchFamily="18" charset="0"/>
              </a:rPr>
            </a:br>
            <a:r>
              <a:rPr lang="zh-TW" altLang="en-US" sz="3600" b="0" i="0" u="none" strike="noStrike" dirty="0">
                <a:solidFill>
                  <a:srgbClr val="000000"/>
                </a:solidFill>
                <a:effectLst/>
                <a:latin typeface="Times New Roman" panose="02020603050405020304" pitchFamily="18" charset="0"/>
              </a:rPr>
              <a:t/>
            </a:r>
            <a:br>
              <a:rPr lang="zh-TW" altLang="en-US" sz="36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答案：為</a:t>
            </a:r>
            <a:r>
              <a:rPr lang="en-US" altLang="zh-TW" sz="2000" b="0" i="0" u="none" strike="noStrike" dirty="0">
                <a:solidFill>
                  <a:srgbClr val="000000"/>
                </a:solidFill>
                <a:effectLst/>
                <a:latin typeface="Times New Roman" panose="02020603050405020304" pitchFamily="18" charset="0"/>
              </a:rPr>
              <a:t>A</a:t>
            </a:r>
            <a:r>
              <a:rPr lang="zh-TW" altLang="en-US" sz="2000" b="0" i="0" u="none" strike="noStrike" dirty="0">
                <a:solidFill>
                  <a:srgbClr val="000000"/>
                </a:solidFill>
                <a:effectLst/>
                <a:latin typeface="Times New Roman" panose="02020603050405020304" pitchFamily="18" charset="0"/>
              </a:rPr>
              <a:t>、</a:t>
            </a:r>
            <a:r>
              <a:rPr lang="en-US" altLang="zh-TW" sz="2000" b="0" i="0" u="none" strike="noStrike" dirty="0">
                <a:solidFill>
                  <a:srgbClr val="000000"/>
                </a:solidFill>
                <a:effectLst/>
                <a:latin typeface="Times New Roman" panose="02020603050405020304" pitchFamily="18" charset="0"/>
              </a:rPr>
              <a:t>B</a:t>
            </a:r>
            <a:r>
              <a:rPr lang="zh-TW" altLang="en-US" sz="2000" b="0" i="0" u="none" strike="noStrike" dirty="0">
                <a:solidFill>
                  <a:srgbClr val="000000"/>
                </a:solidFill>
                <a:effectLst/>
                <a:latin typeface="Times New Roman" panose="02020603050405020304" pitchFamily="18" charset="0"/>
              </a:rPr>
              <a:t>。</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水樣</a:t>
            </a:r>
            <a:r>
              <a:rPr lang="en-US" altLang="zh-TW" sz="2000" b="0" i="0" u="none" strike="noStrike" dirty="0">
                <a:solidFill>
                  <a:srgbClr val="000000"/>
                </a:solidFill>
                <a:effectLst/>
                <a:latin typeface="Times New Roman" panose="02020603050405020304" pitchFamily="18" charset="0"/>
              </a:rPr>
              <a:t>A</a:t>
            </a:r>
            <a:r>
              <a:rPr lang="zh-TW" altLang="en-US" sz="2000" b="0" i="0" u="none" strike="noStrike" dirty="0">
                <a:solidFill>
                  <a:srgbClr val="000000"/>
                </a:solidFill>
                <a:effectLst/>
                <a:latin typeface="Times New Roman" panose="02020603050405020304" pitchFamily="18" charset="0"/>
              </a:rPr>
              <a:t>含有柵藻、小球藻、酵母菌、聚球藻。</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水樣</a:t>
            </a:r>
            <a:r>
              <a:rPr lang="en-US" altLang="zh-TW" sz="2000" b="0" i="0" u="none" strike="noStrike" dirty="0">
                <a:solidFill>
                  <a:srgbClr val="000000"/>
                </a:solidFill>
                <a:effectLst/>
                <a:latin typeface="Times New Roman" panose="02020603050405020304" pitchFamily="18" charset="0"/>
              </a:rPr>
              <a:t>B</a:t>
            </a:r>
            <a:r>
              <a:rPr lang="zh-TW" altLang="en-US" sz="2000" b="0" i="0" u="none" strike="noStrike" dirty="0">
                <a:solidFill>
                  <a:srgbClr val="000000"/>
                </a:solidFill>
                <a:effectLst/>
                <a:latin typeface="Times New Roman" panose="02020603050405020304" pitchFamily="18" charset="0"/>
              </a:rPr>
              <a:t>含有柵藻、小球藻、酵母菌。</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水樣</a:t>
            </a:r>
            <a:r>
              <a:rPr lang="en-US" altLang="zh-TW" sz="2000" b="0" i="0" u="none" strike="noStrike" dirty="0">
                <a:solidFill>
                  <a:srgbClr val="000000"/>
                </a:solidFill>
                <a:effectLst/>
                <a:latin typeface="Times New Roman" panose="02020603050405020304" pitchFamily="18" charset="0"/>
              </a:rPr>
              <a:t>C</a:t>
            </a:r>
            <a:r>
              <a:rPr lang="zh-TW" altLang="en-US" sz="2000" b="0" i="0" u="none" strike="noStrike" dirty="0">
                <a:solidFill>
                  <a:srgbClr val="000000"/>
                </a:solidFill>
                <a:effectLst/>
                <a:latin typeface="Times New Roman" panose="02020603050405020304" pitchFamily="18" charset="0"/>
              </a:rPr>
              <a:t>含有柵藻、小球藻、螺旋藻、聚球藻。</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由上數計算得知，</a:t>
            </a:r>
            <a:r>
              <a:rPr lang="en-US" altLang="zh-TW" sz="2000" b="0" i="0" u="none" strike="noStrike" dirty="0">
                <a:solidFill>
                  <a:srgbClr val="000000"/>
                </a:solidFill>
                <a:effectLst/>
                <a:latin typeface="Times New Roman" panose="02020603050405020304" pitchFamily="18" charset="0"/>
              </a:rPr>
              <a:t>A</a:t>
            </a:r>
            <a:r>
              <a:rPr lang="zh-TW" altLang="en-US" sz="2000" b="0" i="0" u="none" strike="noStrike" dirty="0">
                <a:solidFill>
                  <a:srgbClr val="000000"/>
                </a:solidFill>
                <a:effectLst/>
                <a:latin typeface="Times New Roman" panose="02020603050405020304" pitchFamily="18" charset="0"/>
              </a:rPr>
              <a:t>與</a:t>
            </a:r>
            <a:r>
              <a:rPr lang="en-US" altLang="zh-TW" sz="2000" b="0" i="0" u="none" strike="noStrike" dirty="0">
                <a:solidFill>
                  <a:srgbClr val="000000"/>
                </a:solidFill>
                <a:effectLst/>
                <a:latin typeface="Times New Roman" panose="02020603050405020304" pitchFamily="18" charset="0"/>
              </a:rPr>
              <a:t>B</a:t>
            </a:r>
            <a:r>
              <a:rPr lang="zh-TW" altLang="en-US" sz="2000" b="0" i="0" u="none" strike="noStrike" dirty="0">
                <a:solidFill>
                  <a:srgbClr val="000000"/>
                </a:solidFill>
                <a:effectLst/>
                <a:latin typeface="Times New Roman" panose="02020603050405020304" pitchFamily="18" charset="0"/>
              </a:rPr>
              <a:t>兩個水樣中的物種組成最相似。</a:t>
            </a:r>
            <a:endParaRPr lang="zh-TW" altLang="en-US" sz="2000" b="0" dirty="0">
              <a:effectLst/>
            </a:endParaRPr>
          </a:p>
        </p:txBody>
      </p:sp>
    </p:spTree>
    <p:extLst>
      <p:ext uri="{BB962C8B-B14F-4D97-AF65-F5344CB8AC3E}">
        <p14:creationId xmlns:p14="http://schemas.microsoft.com/office/powerpoint/2010/main" val="4155577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45"/>
        <p:cNvGrpSpPr/>
        <p:nvPr/>
      </p:nvGrpSpPr>
      <p:grpSpPr>
        <a:xfrm>
          <a:off x="0" y="0"/>
          <a:ext cx="0" cy="0"/>
          <a:chOff x="0" y="0"/>
          <a:chExt cx="0" cy="0"/>
        </a:xfrm>
      </p:grpSpPr>
      <p:sp>
        <p:nvSpPr>
          <p:cNvPr id="446" name="Google Shape;446;p4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4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48" name="Google Shape;448;p45"/>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49" name="Google Shape;449;p4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50" name="Google Shape;450;p45"/>
          <p:cNvPicPr preferRelativeResize="0"/>
          <p:nvPr/>
        </p:nvPicPr>
        <p:blipFill rotWithShape="1">
          <a:blip r:embed="rId4">
            <a:alphaModFix/>
          </a:blip>
          <a:srcRect t="85594" r="69398"/>
          <a:stretch/>
        </p:blipFill>
        <p:spPr>
          <a:xfrm>
            <a:off x="-1116212" y="3483305"/>
            <a:ext cx="1632899" cy="1660718"/>
          </a:xfrm>
          <a:prstGeom prst="rect">
            <a:avLst/>
          </a:prstGeom>
          <a:noFill/>
          <a:ln>
            <a:noFill/>
          </a:ln>
        </p:spPr>
      </p:pic>
      <p:sp>
        <p:nvSpPr>
          <p:cNvPr id="451" name="Google Shape;451;p4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45"/>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45"/>
          <p:cNvSpPr txBox="1"/>
          <p:nvPr/>
        </p:nvSpPr>
        <p:spPr>
          <a:xfrm>
            <a:off x="6309638" y="90100"/>
            <a:ext cx="2626800" cy="5541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2400" b="1" i="0" u="none" strike="noStrike" kern="0" cap="none" spc="0" normalizeH="0" baseline="0" noProof="0">
                <a:ln>
                  <a:noFill/>
                </a:ln>
                <a:solidFill>
                  <a:srgbClr val="000000"/>
                </a:solidFill>
                <a:effectLst/>
                <a:uLnTx/>
                <a:uFillTx/>
                <a:latin typeface="Arial"/>
                <a:cs typeface="Arial"/>
                <a:sym typeface="Arial"/>
              </a:rPr>
              <a:t>操作試題</a:t>
            </a:r>
            <a:r>
              <a:rPr kumimoji="0" lang="en-US" altLang="zh-TW" sz="2400" b="1" i="0" u="none" strike="noStrike" kern="0" cap="none" spc="0" normalizeH="0" baseline="0" noProof="0">
                <a:ln>
                  <a:noFill/>
                </a:ln>
                <a:solidFill>
                  <a:srgbClr val="000000"/>
                </a:solidFill>
                <a:effectLst/>
                <a:uLnTx/>
                <a:uFillTx/>
                <a:latin typeface="Arial"/>
                <a:cs typeface="Arial"/>
                <a:sym typeface="Arial"/>
              </a:rPr>
              <a:t>4</a:t>
            </a:r>
            <a:endParaRPr kumimoji="0" sz="2400" b="1" i="0" u="none" strike="noStrike" kern="0" cap="none" spc="0" normalizeH="0" baseline="0" noProof="0">
              <a:ln>
                <a:noFill/>
              </a:ln>
              <a:solidFill>
                <a:srgbClr val="000000"/>
              </a:solidFill>
              <a:effectLst/>
              <a:uLnTx/>
              <a:uFillTx/>
              <a:latin typeface="Arial"/>
              <a:cs typeface="Arial"/>
              <a:sym typeface="Arial"/>
            </a:endParaRPr>
          </a:p>
        </p:txBody>
      </p:sp>
      <p:sp>
        <p:nvSpPr>
          <p:cNvPr id="11" name="文字方塊 10">
            <a:extLst>
              <a:ext uri="{FF2B5EF4-FFF2-40B4-BE49-F238E27FC236}">
                <a16:creationId xmlns:a16="http://schemas.microsoft.com/office/drawing/2014/main" id="{F996FBEC-6D88-40F6-9E6E-3803DAD90DAF}"/>
              </a:ext>
            </a:extLst>
          </p:cNvPr>
          <p:cNvSpPr txBox="1"/>
          <p:nvPr/>
        </p:nvSpPr>
        <p:spPr>
          <a:xfrm>
            <a:off x="409801" y="367150"/>
            <a:ext cx="4980644" cy="5109091"/>
          </a:xfrm>
          <a:prstGeom prst="rect">
            <a:avLst/>
          </a:prstGeom>
          <a:noFill/>
        </p:spPr>
        <p:txBody>
          <a:bodyPr wrap="square">
            <a:spAutoFit/>
          </a:bodyPr>
          <a:lstStyle/>
          <a:p>
            <a:pPr rtl="0">
              <a:spcBef>
                <a:spcPts val="0"/>
              </a:spcBef>
              <a:spcAft>
                <a:spcPts val="0"/>
              </a:spcAft>
            </a:pPr>
            <a:r>
              <a:rPr lang="zh-TW" altLang="en-US" sz="2000" b="1" i="0" u="none" strike="noStrike" dirty="0">
                <a:solidFill>
                  <a:srgbClr val="000000"/>
                </a:solidFill>
                <a:effectLst/>
                <a:latin typeface="Times New Roman" panose="02020603050405020304" pitchFamily="18" charset="0"/>
              </a:rPr>
              <a:t>請從親緣多樣性的角度，比較</a:t>
            </a:r>
            <a:r>
              <a:rPr lang="en-US" altLang="zh-TW" sz="2000" b="1" i="0" u="none" strike="noStrike" dirty="0">
                <a:solidFill>
                  <a:srgbClr val="000000"/>
                </a:solidFill>
                <a:effectLst/>
                <a:latin typeface="Times New Roman" panose="02020603050405020304" pitchFamily="18" charset="0"/>
              </a:rPr>
              <a:t>A</a:t>
            </a:r>
            <a:r>
              <a:rPr lang="zh-TW" altLang="en-US" sz="2000" b="1" i="0" u="none" strike="noStrike" dirty="0">
                <a:solidFill>
                  <a:srgbClr val="000000"/>
                </a:solidFill>
                <a:effectLst/>
                <a:latin typeface="Times New Roman" panose="02020603050405020304" pitchFamily="18" charset="0"/>
              </a:rPr>
              <a:t>、</a:t>
            </a:r>
            <a:r>
              <a:rPr lang="en-US" altLang="zh-TW" sz="2000" b="1" i="0" u="none" strike="noStrike" dirty="0">
                <a:solidFill>
                  <a:srgbClr val="000000"/>
                </a:solidFill>
                <a:effectLst/>
                <a:latin typeface="Times New Roman" panose="02020603050405020304" pitchFamily="18" charset="0"/>
              </a:rPr>
              <a:t>B</a:t>
            </a:r>
            <a:r>
              <a:rPr lang="zh-TW" altLang="en-US" sz="2000" b="1" i="0" u="none" strike="noStrike" dirty="0">
                <a:solidFill>
                  <a:srgbClr val="000000"/>
                </a:solidFill>
                <a:effectLst/>
                <a:latin typeface="Times New Roman" panose="02020603050405020304" pitchFamily="18" charset="0"/>
              </a:rPr>
              <a:t>和</a:t>
            </a:r>
            <a:r>
              <a:rPr lang="en-US" altLang="zh-TW" sz="2000" b="1" i="0" u="none" strike="noStrike" dirty="0">
                <a:solidFill>
                  <a:srgbClr val="000000"/>
                </a:solidFill>
                <a:effectLst/>
                <a:latin typeface="Times New Roman" panose="02020603050405020304" pitchFamily="18" charset="0"/>
              </a:rPr>
              <a:t>C</a:t>
            </a:r>
            <a:r>
              <a:rPr lang="zh-TW" altLang="en-US" sz="2000" b="1" i="0" u="none" strike="noStrike" dirty="0">
                <a:solidFill>
                  <a:srgbClr val="000000"/>
                </a:solidFill>
                <a:effectLst/>
                <a:latin typeface="Times New Roman" panose="02020603050405020304" pitchFamily="18" charset="0"/>
              </a:rPr>
              <a:t>三個水樣中微生物的</a:t>
            </a:r>
            <a:r>
              <a:rPr lang="en-US" altLang="zh-TW" sz="2000" b="1" i="0" u="none" strike="noStrike" dirty="0">
                <a:solidFill>
                  <a:srgbClr val="000000"/>
                </a:solidFill>
                <a:effectLst/>
                <a:latin typeface="Times New Roman" panose="02020603050405020304" pitchFamily="18" charset="0"/>
              </a:rPr>
              <a:t>Alpha</a:t>
            </a:r>
            <a:r>
              <a:rPr lang="zh-TW" altLang="en-US" sz="2000" b="1" i="0" u="none" strike="noStrike" dirty="0">
                <a:solidFill>
                  <a:srgbClr val="000000"/>
                </a:solidFill>
                <a:effectLst/>
                <a:latin typeface="Times New Roman" panose="02020603050405020304" pitchFamily="18" charset="0"/>
              </a:rPr>
              <a:t>多樣性高低，請列出由高至低排序，並提供計算結果。</a:t>
            </a:r>
            <a:r>
              <a:rPr lang="en-US" altLang="zh-TW" sz="2000" b="1" i="0" u="none" strike="noStrike" dirty="0">
                <a:solidFill>
                  <a:srgbClr val="000000"/>
                </a:solidFill>
                <a:effectLst/>
                <a:latin typeface="Times New Roman" panose="02020603050405020304" pitchFamily="18" charset="0"/>
              </a:rPr>
              <a:t>(10</a:t>
            </a:r>
            <a:r>
              <a:rPr lang="zh-TW" altLang="en-US" sz="2000" b="1" i="0" u="none" strike="noStrike" dirty="0">
                <a:solidFill>
                  <a:srgbClr val="000000"/>
                </a:solidFill>
                <a:effectLst/>
                <a:latin typeface="Times New Roman" panose="02020603050405020304" pitchFamily="18" charset="0"/>
              </a:rPr>
              <a:t>分</a:t>
            </a:r>
            <a:r>
              <a:rPr lang="en-US" altLang="zh-TW" sz="2000" b="1" i="0" u="none" strike="noStrike" dirty="0">
                <a:solidFill>
                  <a:srgbClr val="000000"/>
                </a:solidFill>
                <a:effectLst/>
                <a:latin typeface="Times New Roman" panose="02020603050405020304" pitchFamily="18" charset="0"/>
              </a:rPr>
              <a:t>)</a:t>
            </a:r>
            <a:r>
              <a:rPr lang="zh-TW" altLang="en-US" sz="3600" b="1" i="0" u="none" strike="noStrike" dirty="0">
                <a:solidFill>
                  <a:srgbClr val="000000"/>
                </a:solidFill>
                <a:effectLst/>
                <a:latin typeface="Times New Roman" panose="02020603050405020304" pitchFamily="18" charset="0"/>
              </a:rPr>
              <a:t/>
            </a:r>
            <a:br>
              <a:rPr lang="zh-TW" altLang="en-US" sz="3600" b="1" i="0" u="none" strike="noStrike" dirty="0">
                <a:solidFill>
                  <a:srgbClr val="000000"/>
                </a:solidFill>
                <a:effectLst/>
                <a:latin typeface="Times New Roman" panose="02020603050405020304" pitchFamily="18" charset="0"/>
              </a:rPr>
            </a:br>
            <a:r>
              <a:rPr lang="zh-TW" altLang="en-US" sz="3200" b="0" i="0" u="none" strike="noStrike" dirty="0">
                <a:solidFill>
                  <a:srgbClr val="000000"/>
                </a:solidFill>
                <a:effectLst/>
                <a:latin typeface="Times New Roman" panose="02020603050405020304" pitchFamily="18" charset="0"/>
              </a:rPr>
              <a:t/>
            </a:r>
            <a:br>
              <a:rPr lang="zh-TW" altLang="en-US" sz="32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答案：為</a:t>
            </a:r>
            <a:r>
              <a:rPr lang="en-US" altLang="zh-TW" sz="1800" b="0" i="0" u="none" strike="noStrike" dirty="0">
                <a:solidFill>
                  <a:srgbClr val="000000"/>
                </a:solidFill>
                <a:effectLst/>
                <a:latin typeface="Times New Roman" panose="02020603050405020304" pitchFamily="18" charset="0"/>
              </a:rPr>
              <a:t>C &gt; A &gt; B</a:t>
            </a:r>
            <a:r>
              <a:rPr lang="zh-TW" altLang="en-US" sz="1800" b="0" i="0" u="none" strike="noStrike" dirty="0">
                <a:solidFill>
                  <a:srgbClr val="000000"/>
                </a:solidFill>
                <a:effectLst/>
                <a:latin typeface="Times New Roman" panose="02020603050405020304" pitchFamily="18" charset="0"/>
              </a:rPr>
              <a:t>。</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水樣</a:t>
            </a:r>
            <a:r>
              <a:rPr lang="en-US" altLang="zh-TW" sz="1800" b="0" i="0" u="none" strike="noStrike" dirty="0">
                <a:solidFill>
                  <a:srgbClr val="000000"/>
                </a:solidFill>
                <a:effectLst/>
                <a:latin typeface="Times New Roman" panose="02020603050405020304" pitchFamily="18" charset="0"/>
              </a:rPr>
              <a:t>A</a:t>
            </a:r>
            <a:r>
              <a:rPr lang="zh-TW" altLang="en-US" sz="1800" b="0" i="0" u="none" strike="noStrike" dirty="0">
                <a:solidFill>
                  <a:srgbClr val="000000"/>
                </a:solidFill>
                <a:effectLst/>
                <a:latin typeface="Times New Roman" panose="02020603050405020304" pitchFamily="18" charset="0"/>
              </a:rPr>
              <a:t>含有柵藻、小球藻、酵母菌、聚球藻，其親緣多樣性為</a:t>
            </a:r>
            <a:r>
              <a:rPr lang="en-US" altLang="zh-TW" sz="1800" b="0" i="0" u="none" strike="noStrike" dirty="0">
                <a:solidFill>
                  <a:srgbClr val="000000"/>
                </a:solidFill>
                <a:effectLst/>
                <a:latin typeface="Times New Roman" panose="02020603050405020304" pitchFamily="18" charset="0"/>
              </a:rPr>
              <a:t>20</a:t>
            </a:r>
            <a:r>
              <a:rPr lang="zh-TW" altLang="en-US" sz="1800" b="0" i="0" u="none" strike="noStrike" dirty="0">
                <a:solidFill>
                  <a:srgbClr val="000000"/>
                </a:solidFill>
                <a:effectLst/>
                <a:latin typeface="Times New Roman" panose="02020603050405020304" pitchFamily="18" charset="0"/>
              </a:rPr>
              <a:t>。</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水樣</a:t>
            </a:r>
            <a:r>
              <a:rPr lang="en-US" altLang="zh-TW" sz="1800" b="0" i="0" u="none" strike="noStrike" dirty="0">
                <a:solidFill>
                  <a:srgbClr val="000000"/>
                </a:solidFill>
                <a:effectLst/>
                <a:latin typeface="Times New Roman" panose="02020603050405020304" pitchFamily="18" charset="0"/>
              </a:rPr>
              <a:t>B</a:t>
            </a:r>
            <a:r>
              <a:rPr lang="zh-TW" altLang="en-US" sz="1800" b="0" i="0" u="none" strike="noStrike" dirty="0">
                <a:solidFill>
                  <a:srgbClr val="000000"/>
                </a:solidFill>
                <a:effectLst/>
                <a:latin typeface="Times New Roman" panose="02020603050405020304" pitchFamily="18" charset="0"/>
              </a:rPr>
              <a:t>含有柵藻、小球藻、酵母菌，其親緣多樣性為</a:t>
            </a:r>
            <a:r>
              <a:rPr lang="en-US" altLang="zh-TW" sz="1800" b="0" i="0" u="none" strike="noStrike" dirty="0">
                <a:solidFill>
                  <a:srgbClr val="000000"/>
                </a:solidFill>
                <a:effectLst/>
                <a:latin typeface="Times New Roman" panose="02020603050405020304" pitchFamily="18" charset="0"/>
              </a:rPr>
              <a:t>13</a:t>
            </a:r>
            <a:r>
              <a:rPr lang="zh-TW" altLang="en-US" sz="1800" b="0" i="0" u="none" strike="noStrike" dirty="0">
                <a:solidFill>
                  <a:srgbClr val="000000"/>
                </a:solidFill>
                <a:effectLst/>
                <a:latin typeface="Times New Roman" panose="02020603050405020304" pitchFamily="18" charset="0"/>
              </a:rPr>
              <a:t>。</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水樣</a:t>
            </a:r>
            <a:r>
              <a:rPr lang="en-US" altLang="zh-TW" sz="1800" b="0" i="0" u="none" strike="noStrike" dirty="0">
                <a:solidFill>
                  <a:srgbClr val="000000"/>
                </a:solidFill>
                <a:effectLst/>
                <a:latin typeface="Times New Roman" panose="02020603050405020304" pitchFamily="18" charset="0"/>
              </a:rPr>
              <a:t>C</a:t>
            </a:r>
            <a:r>
              <a:rPr lang="zh-TW" altLang="en-US" sz="1800" b="0" i="0" u="none" strike="noStrike" dirty="0">
                <a:solidFill>
                  <a:srgbClr val="000000"/>
                </a:solidFill>
                <a:effectLst/>
                <a:latin typeface="Times New Roman" panose="02020603050405020304" pitchFamily="18" charset="0"/>
              </a:rPr>
              <a:t>含有柵藻、小球藻、螺旋藻、聚球藻，其親緣多樣性為</a:t>
            </a:r>
            <a:r>
              <a:rPr lang="en-US" altLang="zh-TW" sz="1800" b="0" i="0" u="none" strike="noStrike" dirty="0">
                <a:solidFill>
                  <a:srgbClr val="000000"/>
                </a:solidFill>
                <a:effectLst/>
                <a:latin typeface="Times New Roman" panose="02020603050405020304" pitchFamily="18" charset="0"/>
              </a:rPr>
              <a:t>19</a:t>
            </a:r>
            <a:r>
              <a:rPr lang="zh-TW" altLang="en-US" sz="1800" b="0" i="0" u="none" strike="noStrike" dirty="0">
                <a:solidFill>
                  <a:srgbClr val="000000"/>
                </a:solidFill>
                <a:effectLst/>
                <a:latin typeface="Times New Roman" panose="02020603050405020304" pitchFamily="18" charset="0"/>
              </a:rPr>
              <a:t>。</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
            </a:r>
            <a:br>
              <a:rPr lang="zh-TW" altLang="en-US" sz="1800" b="0" i="0" u="none" strike="noStrike" dirty="0">
                <a:solidFill>
                  <a:srgbClr val="000000"/>
                </a:solidFill>
                <a:effectLst/>
                <a:latin typeface="Times New Roman" panose="02020603050405020304" pitchFamily="18" charset="0"/>
              </a:rPr>
            </a:br>
            <a:r>
              <a:rPr lang="zh-TW" altLang="en-US" sz="1800" b="0" i="0" u="none" strike="noStrike" dirty="0">
                <a:solidFill>
                  <a:srgbClr val="000000"/>
                </a:solidFill>
                <a:effectLst/>
                <a:latin typeface="Times New Roman" panose="02020603050405020304" pitchFamily="18" charset="0"/>
              </a:rPr>
              <a:t>由上數計算得知，親緣多樣性由高至低排序為</a:t>
            </a:r>
            <a:r>
              <a:rPr lang="en-US" altLang="zh-TW" sz="1800" b="0" i="0" u="none" strike="noStrike" dirty="0">
                <a:solidFill>
                  <a:srgbClr val="000000"/>
                </a:solidFill>
                <a:effectLst/>
                <a:latin typeface="Times New Roman" panose="02020603050405020304" pitchFamily="18" charset="0"/>
              </a:rPr>
              <a:t>C &gt; A &gt; B</a:t>
            </a:r>
            <a:r>
              <a:rPr lang="zh-TW" altLang="en-US" sz="1800" b="0" i="0" u="none" strike="noStrike" dirty="0">
                <a:solidFill>
                  <a:srgbClr val="000000"/>
                </a:solidFill>
                <a:effectLst/>
                <a:latin typeface="Times New Roman" panose="02020603050405020304" pitchFamily="18" charset="0"/>
              </a:rPr>
              <a:t>。</a:t>
            </a:r>
            <a:endParaRPr lang="zh-TW" altLang="en-US" sz="1800" b="0" dirty="0">
              <a:effectLst/>
            </a:endParaRPr>
          </a:p>
          <a:p>
            <a:r>
              <a:rPr lang="zh-TW" altLang="en-US" sz="1800" dirty="0"/>
              <a:t/>
            </a:r>
            <a:br>
              <a:rPr lang="zh-TW" altLang="en-US" sz="1800" dirty="0"/>
            </a:br>
            <a:endParaRPr lang="zh-TW" altLang="en-US" sz="1800" dirty="0"/>
          </a:p>
        </p:txBody>
      </p:sp>
      <p:pic>
        <p:nvPicPr>
          <p:cNvPr id="12290" name="Picture 2">
            <a:extLst>
              <a:ext uri="{FF2B5EF4-FFF2-40B4-BE49-F238E27FC236}">
                <a16:creationId xmlns:a16="http://schemas.microsoft.com/office/drawing/2014/main" id="{652030B3-9147-480E-8AFA-B150B99932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1215" y="816938"/>
            <a:ext cx="3233652" cy="3874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203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445"/>
        <p:cNvGrpSpPr/>
        <p:nvPr/>
      </p:nvGrpSpPr>
      <p:grpSpPr>
        <a:xfrm>
          <a:off x="0" y="0"/>
          <a:ext cx="0" cy="0"/>
          <a:chOff x="0" y="0"/>
          <a:chExt cx="0" cy="0"/>
        </a:xfrm>
      </p:grpSpPr>
      <p:sp>
        <p:nvSpPr>
          <p:cNvPr id="446" name="Google Shape;446;p4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4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48" name="Google Shape;448;p45"/>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449" name="Google Shape;449;p4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450" name="Google Shape;450;p45"/>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451" name="Google Shape;451;p4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45"/>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45"/>
          <p:cNvSpPr txBox="1"/>
          <p:nvPr/>
        </p:nvSpPr>
        <p:spPr>
          <a:xfrm>
            <a:off x="6309638" y="90100"/>
            <a:ext cx="2626800" cy="5541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2400" b="1" i="0" u="none" strike="noStrike" kern="0" cap="none" spc="0" normalizeH="0" baseline="0" noProof="0">
                <a:ln>
                  <a:noFill/>
                </a:ln>
                <a:solidFill>
                  <a:srgbClr val="000000"/>
                </a:solidFill>
                <a:effectLst/>
                <a:uLnTx/>
                <a:uFillTx/>
                <a:latin typeface="Arial"/>
                <a:cs typeface="Arial"/>
                <a:sym typeface="Arial"/>
              </a:rPr>
              <a:t>操作試題</a:t>
            </a:r>
            <a:r>
              <a:rPr kumimoji="0" lang="en-US" altLang="zh-TW" sz="2400" b="1" i="0" u="none" strike="noStrike" kern="0" cap="none" spc="0" normalizeH="0" baseline="0" noProof="0">
                <a:ln>
                  <a:noFill/>
                </a:ln>
                <a:solidFill>
                  <a:srgbClr val="000000"/>
                </a:solidFill>
                <a:effectLst/>
                <a:uLnTx/>
                <a:uFillTx/>
                <a:latin typeface="Arial"/>
                <a:cs typeface="Arial"/>
                <a:sym typeface="Arial"/>
              </a:rPr>
              <a:t>4</a:t>
            </a:r>
            <a:endParaRPr kumimoji="0" sz="2400" b="1" i="0" u="none" strike="noStrike" kern="0" cap="none" spc="0" normalizeH="0" baseline="0" noProof="0">
              <a:ln>
                <a:noFill/>
              </a:ln>
              <a:solidFill>
                <a:srgbClr val="000000"/>
              </a:solidFill>
              <a:effectLst/>
              <a:uLnTx/>
              <a:uFillTx/>
              <a:latin typeface="Arial"/>
              <a:cs typeface="Arial"/>
              <a:sym typeface="Arial"/>
            </a:endParaRPr>
          </a:p>
        </p:txBody>
      </p:sp>
      <p:sp>
        <p:nvSpPr>
          <p:cNvPr id="11" name="文字方塊 10">
            <a:extLst>
              <a:ext uri="{FF2B5EF4-FFF2-40B4-BE49-F238E27FC236}">
                <a16:creationId xmlns:a16="http://schemas.microsoft.com/office/drawing/2014/main" id="{0F61A245-E857-492A-BF89-7C594FC2BFE0}"/>
              </a:ext>
            </a:extLst>
          </p:cNvPr>
          <p:cNvSpPr txBox="1"/>
          <p:nvPr/>
        </p:nvSpPr>
        <p:spPr>
          <a:xfrm>
            <a:off x="972905" y="1510218"/>
            <a:ext cx="7639268" cy="2308324"/>
          </a:xfrm>
          <a:prstGeom prst="rect">
            <a:avLst/>
          </a:prstGeom>
          <a:noFill/>
        </p:spPr>
        <p:txBody>
          <a:bodyPr wrap="square">
            <a:spAutoFit/>
          </a:bodyPr>
          <a:lstStyle/>
          <a:p>
            <a:pPr rtl="0">
              <a:spcBef>
                <a:spcPts val="0"/>
              </a:spcBef>
              <a:spcAft>
                <a:spcPts val="0"/>
              </a:spcAft>
            </a:pPr>
            <a:r>
              <a:rPr lang="zh-TW" altLang="en-US" sz="2400" b="1" i="0" u="none" strike="noStrike" dirty="0">
                <a:solidFill>
                  <a:srgbClr val="000000"/>
                </a:solidFill>
                <a:effectLst/>
                <a:latin typeface="Times New Roman" panose="02020603050405020304" pitchFamily="18" charset="0"/>
              </a:rPr>
              <a:t>根據上述三種測量物種多樣性的量化結果，請綜合評估並說明哪一個水樣的生物多樣性是最高的。</a:t>
            </a:r>
            <a:r>
              <a:rPr lang="en-US" altLang="zh-TW" sz="2400" b="1" i="0" u="none" strike="noStrike" dirty="0">
                <a:solidFill>
                  <a:srgbClr val="000000"/>
                </a:solidFill>
                <a:effectLst/>
                <a:latin typeface="Times New Roman" panose="02020603050405020304" pitchFamily="18" charset="0"/>
              </a:rPr>
              <a:t>(10</a:t>
            </a:r>
            <a:r>
              <a:rPr lang="zh-TW" altLang="en-US" sz="2400" b="1" i="0" u="none" strike="noStrike" dirty="0">
                <a:solidFill>
                  <a:srgbClr val="000000"/>
                </a:solidFill>
                <a:effectLst/>
                <a:latin typeface="Times New Roman" panose="02020603050405020304" pitchFamily="18" charset="0"/>
              </a:rPr>
              <a:t>分</a:t>
            </a:r>
            <a:r>
              <a:rPr lang="en-US" altLang="zh-TW" sz="2400" b="1" i="0" u="none" strike="noStrike" dirty="0">
                <a:solidFill>
                  <a:srgbClr val="000000"/>
                </a:solidFill>
                <a:effectLst/>
                <a:latin typeface="Times New Roman" panose="02020603050405020304" pitchFamily="18" charset="0"/>
              </a:rPr>
              <a:t>) </a:t>
            </a:r>
            <a:r>
              <a:rPr lang="zh-TW" altLang="en-US" sz="4000" b="1" i="0" u="none" strike="noStrike" dirty="0">
                <a:solidFill>
                  <a:srgbClr val="000000"/>
                </a:solidFill>
                <a:effectLst/>
                <a:latin typeface="Times New Roman" panose="02020603050405020304" pitchFamily="18" charset="0"/>
              </a:rPr>
              <a:t/>
            </a:r>
            <a:br>
              <a:rPr lang="zh-TW" altLang="en-US" sz="4000" b="1" i="0" u="none" strike="noStrike" dirty="0">
                <a:solidFill>
                  <a:srgbClr val="000000"/>
                </a:solidFill>
                <a:effectLst/>
                <a:latin typeface="Times New Roman" panose="02020603050405020304" pitchFamily="18" charset="0"/>
              </a:rPr>
            </a:br>
            <a:r>
              <a:rPr lang="zh-TW" altLang="en-US" sz="3600" b="0" i="0" u="none" strike="noStrike" dirty="0">
                <a:solidFill>
                  <a:srgbClr val="000000"/>
                </a:solidFill>
                <a:effectLst/>
                <a:latin typeface="Times New Roman" panose="02020603050405020304" pitchFamily="18" charset="0"/>
              </a:rPr>
              <a:t/>
            </a:r>
            <a:br>
              <a:rPr lang="zh-TW" altLang="en-US" sz="36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答案：為</a:t>
            </a:r>
            <a:r>
              <a:rPr lang="en-US" altLang="zh-TW" sz="2000" b="0" i="0" u="none" strike="noStrike" dirty="0">
                <a:solidFill>
                  <a:srgbClr val="000000"/>
                </a:solidFill>
                <a:effectLst/>
                <a:latin typeface="Times New Roman" panose="02020603050405020304" pitchFamily="18" charset="0"/>
              </a:rPr>
              <a:t>A</a:t>
            </a:r>
            <a:r>
              <a:rPr lang="zh-TW" altLang="en-US" sz="2000" b="0" i="0" u="none" strike="noStrike" dirty="0">
                <a:solidFill>
                  <a:srgbClr val="000000"/>
                </a:solidFill>
                <a:effectLst/>
                <a:latin typeface="Times New Roman" panose="02020603050405020304" pitchFamily="18" charset="0"/>
              </a:rPr>
              <a:t>。</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
            </a:r>
            <a:br>
              <a:rPr lang="zh-TW" altLang="en-US" sz="2000" b="0" i="0" u="none" strike="noStrike" dirty="0">
                <a:solidFill>
                  <a:srgbClr val="000000"/>
                </a:solidFill>
                <a:effectLst/>
                <a:latin typeface="Times New Roman" panose="02020603050405020304" pitchFamily="18" charset="0"/>
              </a:rPr>
            </a:br>
            <a:r>
              <a:rPr lang="zh-TW" altLang="en-US" sz="2000" b="0" i="0" u="none" strike="noStrike" dirty="0">
                <a:solidFill>
                  <a:srgbClr val="000000"/>
                </a:solidFill>
                <a:effectLst/>
                <a:latin typeface="Times New Roman" panose="02020603050405020304" pitchFamily="18" charset="0"/>
              </a:rPr>
              <a:t>其</a:t>
            </a:r>
            <a:r>
              <a:rPr lang="en-US" altLang="zh-TW" sz="2000" b="0" i="0" u="none" strike="noStrike" dirty="0">
                <a:solidFill>
                  <a:srgbClr val="000000"/>
                </a:solidFill>
                <a:effectLst/>
                <a:latin typeface="Times New Roman" panose="02020603050405020304" pitchFamily="18" charset="0"/>
              </a:rPr>
              <a:t>Alpha</a:t>
            </a:r>
            <a:r>
              <a:rPr lang="zh-TW" altLang="en-US" sz="2000" b="0" i="0" u="none" strike="noStrike" dirty="0">
                <a:solidFill>
                  <a:srgbClr val="000000"/>
                </a:solidFill>
                <a:effectLst/>
                <a:latin typeface="Times New Roman" panose="02020603050405020304" pitchFamily="18" charset="0"/>
              </a:rPr>
              <a:t>多樣性及親緣多樣性為最高。</a:t>
            </a:r>
            <a:endParaRPr lang="zh-TW" altLang="en-US" sz="2400" b="0" dirty="0">
              <a:effectLst/>
            </a:endParaRPr>
          </a:p>
        </p:txBody>
      </p:sp>
    </p:spTree>
    <p:extLst>
      <p:ext uri="{BB962C8B-B14F-4D97-AF65-F5344CB8AC3E}">
        <p14:creationId xmlns:p14="http://schemas.microsoft.com/office/powerpoint/2010/main" val="3932323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85D335-D87F-6B40-A3E0-8A4836E008DF}"/>
              </a:ext>
            </a:extLst>
          </p:cNvPr>
          <p:cNvSpPr>
            <a:spLocks noGrp="1"/>
          </p:cNvSpPr>
          <p:nvPr>
            <p:ph type="ctrTitle"/>
          </p:nvPr>
        </p:nvSpPr>
        <p:spPr>
          <a:xfrm>
            <a:off x="225707" y="711844"/>
            <a:ext cx="4728258" cy="2586941"/>
          </a:xfrm>
        </p:spPr>
        <p:txBody>
          <a:bodyPr>
            <a:noAutofit/>
          </a:bodyPr>
          <a:lstStyle/>
          <a:p>
            <a:pPr lvl="0">
              <a:lnSpc>
                <a:spcPts val="4800"/>
              </a:lnSpc>
            </a:pPr>
            <a:r>
              <a:rPr kumimoji="1" lang="en-US" altLang="zh-TW" sz="3600" dirty="0" smtClean="0">
                <a:latin typeface="DFKai-SB" panose="03000509000000000000" pitchFamily="49" charset="-120"/>
                <a:ea typeface="DFKai-SB" panose="03000509000000000000" pitchFamily="49" charset="-120"/>
                <a:cs typeface="DFKai-SB" panose="03000509000000000000" pitchFamily="49" charset="-120"/>
              </a:rPr>
              <a:t>2021</a:t>
            </a:r>
            <a:r>
              <a:rPr kumimoji="1" lang="zh-TW" altLang="en-US" sz="3600" dirty="0" smtClean="0">
                <a:latin typeface="DFKai-SB" panose="03000509000000000000" pitchFamily="49" charset="-120"/>
                <a:ea typeface="DFKai-SB" panose="03000509000000000000" pitchFamily="49" charset="-120"/>
                <a:cs typeface="DFKai-SB" panose="03000509000000000000" pitchFamily="49" charset="-120"/>
              </a:rPr>
              <a:t>學科能力競賽</a:t>
            </a:r>
            <a:r>
              <a:rPr kumimoji="1" lang="en-US" altLang="zh-TW" sz="3600" dirty="0" smtClean="0">
                <a:latin typeface="DFKai-SB" panose="03000509000000000000" pitchFamily="49" charset="-120"/>
                <a:ea typeface="DFKai-SB" panose="03000509000000000000" pitchFamily="49" charset="-120"/>
                <a:cs typeface="DFKai-SB" panose="03000509000000000000" pitchFamily="49" charset="-120"/>
              </a:rPr>
              <a:t/>
            </a:r>
            <a:br>
              <a:rPr kumimoji="1" lang="en-US" altLang="zh-TW" sz="3600" dirty="0" smtClean="0">
                <a:latin typeface="DFKai-SB" panose="03000509000000000000" pitchFamily="49" charset="-120"/>
                <a:ea typeface="DFKai-SB" panose="03000509000000000000" pitchFamily="49" charset="-120"/>
                <a:cs typeface="DFKai-SB" panose="03000509000000000000" pitchFamily="49" charset="-120"/>
              </a:rPr>
            </a:br>
            <a:r>
              <a:rPr lang="zh-TW" altLang="en-US" sz="2800" b="1" dirty="0" smtClean="0">
                <a:solidFill>
                  <a:srgbClr val="0000FF"/>
                </a:solidFill>
              </a:rPr>
              <a:t>操作實驗</a:t>
            </a:r>
            <a:r>
              <a:rPr lang="en-US" altLang="zh-TW" sz="2800" b="1" dirty="0" smtClean="0">
                <a:solidFill>
                  <a:srgbClr val="0000FF"/>
                </a:solidFill>
              </a:rPr>
              <a:t>5</a:t>
            </a:r>
            <a:r>
              <a:rPr lang="zh-TW" altLang="en-US" sz="2800" b="1">
                <a:solidFill>
                  <a:srgbClr val="0000FF"/>
                </a:solidFill>
              </a:rPr>
              <a:t/>
            </a:r>
            <a:br>
              <a:rPr lang="zh-TW" altLang="en-US" sz="2800" b="1">
                <a:solidFill>
                  <a:srgbClr val="0000FF"/>
                </a:solidFill>
              </a:rPr>
            </a:br>
            <a:r>
              <a:rPr kumimoji="1" lang="zh-TW" altLang="en-US" sz="3300" b="1" smtClean="0">
                <a:latin typeface="DFKai-SB" panose="03000509000000000000" pitchFamily="49" charset="-120"/>
                <a:ea typeface="DFKai-SB" panose="03000509000000000000" pitchFamily="49" charset="-120"/>
                <a:cs typeface="DFKai-SB" panose="03000509000000000000" pitchFamily="49" charset="-120"/>
              </a:rPr>
              <a:t>海葵</a:t>
            </a:r>
            <a:r>
              <a:rPr kumimoji="1" lang="zh-TW" altLang="en-US" sz="3300" b="1" dirty="0" smtClean="0">
                <a:latin typeface="DFKai-SB" panose="03000509000000000000" pitchFamily="49" charset="-120"/>
                <a:ea typeface="DFKai-SB" panose="03000509000000000000" pitchFamily="49" charset="-120"/>
                <a:cs typeface="DFKai-SB" panose="03000509000000000000" pitchFamily="49" charset="-120"/>
              </a:rPr>
              <a:t>的內部構造與功能</a:t>
            </a:r>
            <a:r>
              <a:rPr kumimoji="1" lang="en-US" altLang="zh-TW" sz="3600" dirty="0" smtClean="0">
                <a:latin typeface="DFKai-SB" panose="03000509000000000000" pitchFamily="49" charset="-120"/>
                <a:ea typeface="DFKai-SB" panose="03000509000000000000" pitchFamily="49" charset="-120"/>
                <a:cs typeface="DFKai-SB" panose="03000509000000000000" pitchFamily="49" charset="-120"/>
              </a:rPr>
              <a:t/>
            </a:r>
            <a:br>
              <a:rPr kumimoji="1" lang="en-US" altLang="zh-TW" sz="3600" dirty="0" smtClean="0">
                <a:latin typeface="DFKai-SB" panose="03000509000000000000" pitchFamily="49" charset="-120"/>
                <a:ea typeface="DFKai-SB" panose="03000509000000000000" pitchFamily="49" charset="-120"/>
                <a:cs typeface="DFKai-SB" panose="03000509000000000000" pitchFamily="49" charset="-120"/>
              </a:rPr>
            </a:br>
            <a:r>
              <a:rPr kumimoji="1" lang="zh-TW" altLang="en-US" sz="3300" dirty="0" smtClean="0">
                <a:latin typeface="DFKai-SB" panose="03000509000000000000" pitchFamily="49" charset="-120"/>
                <a:ea typeface="DFKai-SB" panose="03000509000000000000" pitchFamily="49" charset="-120"/>
                <a:cs typeface="DFKai-SB" panose="03000509000000000000" pitchFamily="49" charset="-120"/>
              </a:rPr>
              <a:t>題目解析</a:t>
            </a:r>
            <a:endParaRPr kumimoji="1" lang="zh-TW" altLang="en-US" sz="3600" dirty="0">
              <a:latin typeface="DFKai-SB" panose="03000509000000000000" pitchFamily="49" charset="-120"/>
              <a:ea typeface="DFKai-SB" panose="03000509000000000000" pitchFamily="49" charset="-120"/>
              <a:cs typeface="DFKai-SB" panose="03000509000000000000" pitchFamily="49" charset="-120"/>
            </a:endParaRPr>
          </a:p>
        </p:txBody>
      </p:sp>
      <p:sp>
        <p:nvSpPr>
          <p:cNvPr id="3" name="副標題 2">
            <a:extLst>
              <a:ext uri="{FF2B5EF4-FFF2-40B4-BE49-F238E27FC236}">
                <a16:creationId xmlns:a16="http://schemas.microsoft.com/office/drawing/2014/main" id="{108731AE-7838-6745-A1E5-61BDC55EA487}"/>
              </a:ext>
            </a:extLst>
          </p:cNvPr>
          <p:cNvSpPr>
            <a:spLocks noGrp="1"/>
          </p:cNvSpPr>
          <p:nvPr>
            <p:ph type="subTitle" idx="1"/>
          </p:nvPr>
        </p:nvSpPr>
        <p:spPr>
          <a:xfrm>
            <a:off x="770824" y="3517714"/>
            <a:ext cx="3265844" cy="1304876"/>
          </a:xfrm>
        </p:spPr>
        <p:txBody>
          <a:bodyPr>
            <a:normAutofit fontScale="92500" lnSpcReduction="20000"/>
          </a:bodyPr>
          <a:lstStyle/>
          <a:p>
            <a:pPr>
              <a:lnSpc>
                <a:spcPct val="100000"/>
              </a:lnSpc>
            </a:pPr>
            <a:r>
              <a:rPr kumimoji="1" lang="zh-TW" altLang="en-US" sz="2700" dirty="0">
                <a:latin typeface="DFKai-SB" panose="03000509000000000000" pitchFamily="49" charset="-120"/>
                <a:ea typeface="DFKai-SB" panose="03000509000000000000" pitchFamily="49" charset="-120"/>
                <a:cs typeface="DFKai-SB" panose="03000509000000000000" pitchFamily="49" charset="-120"/>
              </a:rPr>
              <a:t>國立海洋生物博物館</a:t>
            </a:r>
            <a:endParaRPr kumimoji="1" lang="en-US" altLang="zh-TW" sz="2700" dirty="0">
              <a:latin typeface="DFKai-SB" panose="03000509000000000000" pitchFamily="49" charset="-120"/>
              <a:ea typeface="DFKai-SB" panose="03000509000000000000" pitchFamily="49" charset="-120"/>
              <a:cs typeface="DFKai-SB" panose="03000509000000000000" pitchFamily="49" charset="-120"/>
            </a:endParaRPr>
          </a:p>
          <a:p>
            <a:pPr>
              <a:lnSpc>
                <a:spcPct val="100000"/>
              </a:lnSpc>
            </a:pPr>
            <a:r>
              <a:rPr kumimoji="1" lang="zh-TW" altLang="en-US" sz="2700" dirty="0">
                <a:latin typeface="DFKai-SB" panose="03000509000000000000" pitchFamily="49" charset="-120"/>
                <a:ea typeface="DFKai-SB" panose="03000509000000000000" pitchFamily="49" charset="-120"/>
                <a:cs typeface="DFKai-SB" panose="03000509000000000000" pitchFamily="49" charset="-120"/>
              </a:rPr>
              <a:t>科學教育組</a:t>
            </a:r>
            <a:endParaRPr kumimoji="1" lang="en-US" altLang="zh-TW" sz="2700" dirty="0">
              <a:latin typeface="DFKai-SB" panose="03000509000000000000" pitchFamily="49" charset="-120"/>
              <a:ea typeface="DFKai-SB" panose="03000509000000000000" pitchFamily="49" charset="-120"/>
              <a:cs typeface="DFKai-SB" panose="03000509000000000000" pitchFamily="49" charset="-120"/>
            </a:endParaRPr>
          </a:p>
          <a:p>
            <a:pPr>
              <a:lnSpc>
                <a:spcPct val="100000"/>
              </a:lnSpc>
            </a:pPr>
            <a:r>
              <a:rPr kumimoji="1" lang="zh-TW" altLang="en-US" sz="2700" dirty="0">
                <a:latin typeface="DFKai-SB" panose="03000509000000000000" pitchFamily="49" charset="-120"/>
                <a:ea typeface="DFKai-SB" panose="03000509000000000000" pitchFamily="49" charset="-120"/>
                <a:cs typeface="DFKai-SB" panose="03000509000000000000" pitchFamily="49" charset="-120"/>
              </a:rPr>
              <a:t>吳曜如 助理研究員</a:t>
            </a:r>
          </a:p>
        </p:txBody>
      </p:sp>
    </p:spTree>
    <p:extLst>
      <p:ext uri="{BB962C8B-B14F-4D97-AF65-F5344CB8AC3E}">
        <p14:creationId xmlns:p14="http://schemas.microsoft.com/office/powerpoint/2010/main" val="587526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CB69F5-F8FA-5A4D-92E1-349B6154090D}"/>
              </a:ext>
            </a:extLst>
          </p:cNvPr>
          <p:cNvSpPr>
            <a:spLocks noGrp="1"/>
          </p:cNvSpPr>
          <p:nvPr>
            <p:ph type="title"/>
          </p:nvPr>
        </p:nvSpPr>
        <p:spPr>
          <a:xfrm>
            <a:off x="628650" y="510778"/>
            <a:ext cx="8182578" cy="757238"/>
          </a:xfrm>
        </p:spPr>
        <p:txBody>
          <a:bodyPr>
            <a:normAutofit fontScale="90000"/>
          </a:bodyPr>
          <a:lstStyle/>
          <a:p>
            <a:r>
              <a:rPr kumimoji="1" lang="zh-TW" altLang="en-US" dirty="0">
                <a:latin typeface="DFKai-SB" panose="03000509000000000000" pitchFamily="49" charset="-120"/>
                <a:ea typeface="DFKai-SB" panose="03000509000000000000" pitchFamily="49" charset="-120"/>
                <a:cs typeface="DFKai-SB" panose="03000509000000000000" pitchFamily="49" charset="-120"/>
              </a:rPr>
              <a:t>主題幹 </a:t>
            </a:r>
            <a:r>
              <a:rPr kumimoji="1" lang="en-US" altLang="zh-TW" dirty="0">
                <a:latin typeface="DFKai-SB" panose="03000509000000000000" pitchFamily="49" charset="-120"/>
                <a:ea typeface="DFKai-SB" panose="03000509000000000000" pitchFamily="49" charset="-120"/>
                <a:cs typeface="DFKai-SB" panose="03000509000000000000" pitchFamily="49" charset="-120"/>
              </a:rPr>
              <a:t>– </a:t>
            </a:r>
            <a:r>
              <a:rPr kumimoji="1" lang="zh-TW" altLang="en-US" dirty="0">
                <a:latin typeface="DFKai-SB" panose="03000509000000000000" pitchFamily="49" charset="-120"/>
                <a:ea typeface="DFKai-SB" panose="03000509000000000000" pitchFamily="49" charset="-120"/>
                <a:cs typeface="DFKai-SB" panose="03000509000000000000" pitchFamily="49" charset="-120"/>
              </a:rPr>
              <a:t>提供基本知識的閱讀以及作答的提示</a:t>
            </a:r>
          </a:p>
        </p:txBody>
      </p:sp>
      <p:sp>
        <p:nvSpPr>
          <p:cNvPr id="8" name="內容版面配置區 7">
            <a:extLst>
              <a:ext uri="{FF2B5EF4-FFF2-40B4-BE49-F238E27FC236}">
                <a16:creationId xmlns:a16="http://schemas.microsoft.com/office/drawing/2014/main" id="{B8F642E3-3AD0-F24A-BAB8-77B2B6712579}"/>
              </a:ext>
            </a:extLst>
          </p:cNvPr>
          <p:cNvSpPr>
            <a:spLocks noGrp="1"/>
          </p:cNvSpPr>
          <p:nvPr>
            <p:ph sz="half" idx="1"/>
          </p:nvPr>
        </p:nvSpPr>
        <p:spPr>
          <a:xfrm>
            <a:off x="628650" y="1369219"/>
            <a:ext cx="7886699" cy="3263504"/>
          </a:xfrm>
        </p:spPr>
        <p:txBody>
          <a:bodyPr>
            <a:noAutofit/>
          </a:bodyPr>
          <a:lstStyle/>
          <a:p>
            <a:pPr marL="0" indent="0">
              <a:lnSpc>
                <a:spcPct val="120000"/>
              </a:lnSpc>
              <a:buNone/>
            </a:pPr>
            <a:r>
              <a:rPr lang="zh-TW" altLang="zh-TW" sz="1650" dirty="0">
                <a:latin typeface="DFKai-SB" panose="03000509000000000000" pitchFamily="49" charset="-120"/>
                <a:ea typeface="DFKai-SB" panose="03000509000000000000" pitchFamily="49" charset="-120"/>
                <a:cs typeface="DFKai-SB" panose="03000509000000000000" pitchFamily="49" charset="-120"/>
              </a:rPr>
              <a:t>海葵屬於刺絲胞生物門 </a:t>
            </a:r>
            <a:r>
              <a:rPr lang="en-US" altLang="zh-TW" sz="1650" dirty="0">
                <a:latin typeface="DFKai-SB" panose="03000509000000000000" pitchFamily="49" charset="-120"/>
                <a:ea typeface="DFKai-SB" panose="03000509000000000000" pitchFamily="49" charset="-120"/>
                <a:cs typeface="DFKai-SB" panose="03000509000000000000" pitchFamily="49" charset="-120"/>
              </a:rPr>
              <a:t>(</a:t>
            </a:r>
            <a:r>
              <a:rPr lang="en-US" altLang="zh-TW" sz="1650" dirty="0" err="1">
                <a:latin typeface="DFKai-SB" panose="03000509000000000000" pitchFamily="49" charset="-120"/>
                <a:ea typeface="DFKai-SB" panose="03000509000000000000" pitchFamily="49" charset="-120"/>
                <a:cs typeface="DFKai-SB" panose="03000509000000000000" pitchFamily="49" charset="-120"/>
              </a:rPr>
              <a:t>Condaria</a:t>
            </a:r>
            <a:r>
              <a:rPr lang="en-US" altLang="zh-TW" sz="1650" dirty="0">
                <a:latin typeface="DFKai-SB" panose="03000509000000000000" pitchFamily="49" charset="-120"/>
                <a:ea typeface="DFKai-SB" panose="03000509000000000000" pitchFamily="49" charset="-120"/>
                <a:cs typeface="DFKai-SB" panose="03000509000000000000" pitchFamily="49" charset="-120"/>
              </a:rPr>
              <a:t>)</a:t>
            </a:r>
            <a:r>
              <a:rPr lang="zh-TW" altLang="zh-TW" sz="1650" dirty="0">
                <a:latin typeface="DFKai-SB" panose="03000509000000000000" pitchFamily="49" charset="-120"/>
                <a:ea typeface="DFKai-SB" panose="03000509000000000000" pitchFamily="49" charset="-120"/>
                <a:cs typeface="DFKai-SB" panose="03000509000000000000" pitchFamily="49" charset="-120"/>
              </a:rPr>
              <a:t>，在演化史上，屬於相對原始的多細胞動物。本類生物的共同特徵主要包括：</a:t>
            </a:r>
            <a:r>
              <a:rPr lang="en-US" altLang="zh-TW" sz="1650" dirty="0">
                <a:latin typeface="DFKai-SB" panose="03000509000000000000" pitchFamily="49" charset="-120"/>
                <a:ea typeface="DFKai-SB" panose="03000509000000000000" pitchFamily="49" charset="-120"/>
                <a:cs typeface="DFKai-SB" panose="03000509000000000000" pitchFamily="49" charset="-120"/>
              </a:rPr>
              <a:t>(1)</a:t>
            </a:r>
            <a:r>
              <a:rPr lang="zh-TW" altLang="zh-TW" sz="1650" dirty="0">
                <a:latin typeface="DFKai-SB" panose="03000509000000000000" pitchFamily="49" charset="-120"/>
                <a:ea typeface="DFKai-SB" panose="03000509000000000000" pitchFamily="49" charset="-120"/>
                <a:cs typeface="DFKai-SB" panose="03000509000000000000" pitchFamily="49" charset="-120"/>
              </a:rPr>
              <a:t>身體構造由外皮層與內皮層組織構成，中間有主成分為水的中膠層，內含有硫酸鹽與其他離子使總滲透壓和海水相近；</a:t>
            </a:r>
            <a:r>
              <a:rPr lang="en-US" altLang="zh-TW" sz="1650" dirty="0">
                <a:latin typeface="DFKai-SB" panose="03000509000000000000" pitchFamily="49" charset="-120"/>
                <a:ea typeface="DFKai-SB" panose="03000509000000000000" pitchFamily="49" charset="-120"/>
                <a:cs typeface="DFKai-SB" panose="03000509000000000000" pitchFamily="49" charset="-120"/>
              </a:rPr>
              <a:t>(2)</a:t>
            </a:r>
            <a:r>
              <a:rPr lang="zh-TW" altLang="zh-TW" sz="1650" dirty="0">
                <a:latin typeface="DFKai-SB" panose="03000509000000000000" pitchFamily="49" charset="-120"/>
                <a:ea typeface="DFKai-SB" panose="03000509000000000000" pitchFamily="49" charset="-120"/>
                <a:cs typeface="DFKai-SB" panose="03000509000000000000" pitchFamily="49" charset="-120"/>
              </a:rPr>
              <a:t>有特化的刺絲胞 </a:t>
            </a:r>
            <a:r>
              <a:rPr lang="en-US" altLang="zh-TW" sz="1650" dirty="0">
                <a:latin typeface="DFKai-SB" panose="03000509000000000000" pitchFamily="49" charset="-120"/>
                <a:ea typeface="DFKai-SB" panose="03000509000000000000" pitchFamily="49" charset="-120"/>
                <a:cs typeface="DFKai-SB" panose="03000509000000000000" pitchFamily="49" charset="-120"/>
              </a:rPr>
              <a:t>(</a:t>
            </a:r>
            <a:r>
              <a:rPr lang="en-US" altLang="zh-TW" sz="1650" dirty="0" err="1">
                <a:latin typeface="DFKai-SB" panose="03000509000000000000" pitchFamily="49" charset="-120"/>
                <a:ea typeface="DFKai-SB" panose="03000509000000000000" pitchFamily="49" charset="-120"/>
                <a:cs typeface="DFKai-SB" panose="03000509000000000000" pitchFamily="49" charset="-120"/>
              </a:rPr>
              <a:t>cnidae</a:t>
            </a:r>
            <a:r>
              <a:rPr lang="en-US" altLang="zh-TW" sz="1650" dirty="0">
                <a:latin typeface="DFKai-SB" panose="03000509000000000000" pitchFamily="49" charset="-120"/>
                <a:ea typeface="DFKai-SB" panose="03000509000000000000" pitchFamily="49" charset="-120"/>
                <a:cs typeface="DFKai-SB" panose="03000509000000000000" pitchFamily="49" charset="-120"/>
              </a:rPr>
              <a:t>) </a:t>
            </a:r>
            <a:r>
              <a:rPr lang="zh-TW" altLang="zh-TW" sz="1650" dirty="0">
                <a:latin typeface="DFKai-SB" panose="03000509000000000000" pitchFamily="49" charset="-120"/>
                <a:ea typeface="DFKai-SB" panose="03000509000000000000" pitchFamily="49" charset="-120"/>
                <a:cs typeface="DFKai-SB" panose="03000509000000000000" pitchFamily="49" charset="-120"/>
              </a:rPr>
              <a:t>構造；</a:t>
            </a:r>
            <a:r>
              <a:rPr lang="en-US" altLang="zh-TW" sz="1650" dirty="0">
                <a:latin typeface="DFKai-SB" panose="03000509000000000000" pitchFamily="49" charset="-120"/>
                <a:ea typeface="DFKai-SB" panose="03000509000000000000" pitchFamily="49" charset="-120"/>
                <a:cs typeface="DFKai-SB" panose="03000509000000000000" pitchFamily="49" charset="-120"/>
              </a:rPr>
              <a:t>(3)</a:t>
            </a:r>
            <a:r>
              <a:rPr lang="zh-TW" altLang="zh-TW" sz="1650" dirty="0">
                <a:latin typeface="DFKai-SB" panose="03000509000000000000" pitchFamily="49" charset="-120"/>
                <a:ea typeface="DFKai-SB" panose="03000509000000000000" pitchFamily="49" charset="-120"/>
                <a:cs typeface="DFKai-SB" panose="03000509000000000000" pitchFamily="49" charset="-120"/>
              </a:rPr>
              <a:t>身體對稱，消化腔僅一個開口。海葵個體就是一隻放大的水螅體型態，其身體構造由一個囊袋狀的腔腸以及口周圍的觸手組成，大多數種類都行單獨生活。海葵分佈極廣，大多都為底棲型生物，底盤有吸盤功能，可以固定在一個位置，有必要時，會運用底盤的肌肉進行移動。由於體內之肌肉構造特殊，其身體體長從完全收縮到完全伸長可以有三倍以上差異。神經系統為網狀構造，在演化親緣關係上，其神經細胞功能與結構均與兩側對稱動物相當近似，故在研究神經訊息傳遞時，海葵亦屬於可使用的模式生物之一。</a:t>
            </a:r>
            <a:endParaRPr lang="zh-TW" altLang="en-US" sz="1650" dirty="0">
              <a:latin typeface="DFKai-SB" panose="03000509000000000000" pitchFamily="49" charset="-120"/>
              <a:ea typeface="DFKai-SB" panose="03000509000000000000" pitchFamily="49" charset="-120"/>
              <a:cs typeface="DFKai-SB" panose="03000509000000000000" pitchFamily="49" charset="-120"/>
            </a:endParaRPr>
          </a:p>
        </p:txBody>
      </p:sp>
    </p:spTree>
    <p:extLst>
      <p:ext uri="{BB962C8B-B14F-4D97-AF65-F5344CB8AC3E}">
        <p14:creationId xmlns:p14="http://schemas.microsoft.com/office/powerpoint/2010/main" val="279427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4179FD16-E65B-694A-895A-744967B279D9}"/>
              </a:ext>
            </a:extLst>
          </p:cNvPr>
          <p:cNvPicPr>
            <a:picLocks noChangeAspect="1"/>
          </p:cNvPicPr>
          <p:nvPr/>
        </p:nvPicPr>
        <p:blipFill>
          <a:blip r:embed="rId2"/>
          <a:stretch>
            <a:fillRect/>
          </a:stretch>
        </p:blipFill>
        <p:spPr>
          <a:xfrm>
            <a:off x="3541853" y="1287728"/>
            <a:ext cx="1814162" cy="2679494"/>
          </a:xfrm>
          <a:prstGeom prst="rect">
            <a:avLst/>
          </a:prstGeom>
        </p:spPr>
      </p:pic>
      <p:sp>
        <p:nvSpPr>
          <p:cNvPr id="2" name="標題 1">
            <a:extLst>
              <a:ext uri="{FF2B5EF4-FFF2-40B4-BE49-F238E27FC236}">
                <a16:creationId xmlns:a16="http://schemas.microsoft.com/office/drawing/2014/main" id="{32B47E55-99B3-B14B-8392-210DCBB01CB7}"/>
              </a:ext>
            </a:extLst>
          </p:cNvPr>
          <p:cNvSpPr>
            <a:spLocks noGrp="1"/>
          </p:cNvSpPr>
          <p:nvPr>
            <p:ph type="title"/>
          </p:nvPr>
        </p:nvSpPr>
        <p:spPr>
          <a:xfrm>
            <a:off x="628650" y="510778"/>
            <a:ext cx="7886700" cy="757238"/>
          </a:xfrm>
        </p:spPr>
        <p:txBody>
          <a:bodyPr>
            <a:normAutofit/>
          </a:bodyPr>
          <a:lstStyle/>
          <a:p>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第一題 </a:t>
            </a:r>
            <a:r>
              <a:rPr kumimoji="1" lang="en-US" altLang="zh-TW" sz="30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 藉由圖片引導後續的觀察</a:t>
            </a:r>
          </a:p>
        </p:txBody>
      </p:sp>
      <p:sp>
        <p:nvSpPr>
          <p:cNvPr id="3" name="內容版面配置區 2">
            <a:extLst>
              <a:ext uri="{FF2B5EF4-FFF2-40B4-BE49-F238E27FC236}">
                <a16:creationId xmlns:a16="http://schemas.microsoft.com/office/drawing/2014/main" id="{1608FE88-1CCC-7741-B180-D7CAEE12BC49}"/>
              </a:ext>
            </a:extLst>
          </p:cNvPr>
          <p:cNvSpPr>
            <a:spLocks noGrp="1"/>
          </p:cNvSpPr>
          <p:nvPr>
            <p:ph sz="half" idx="1"/>
          </p:nvPr>
        </p:nvSpPr>
        <p:spPr>
          <a:xfrm>
            <a:off x="411625" y="1176278"/>
            <a:ext cx="3130229" cy="3544235"/>
          </a:xfrm>
        </p:spPr>
        <p:txBody>
          <a:bodyPr>
            <a:noAutofit/>
          </a:bodyPr>
          <a:lstStyle/>
          <a:p>
            <a:pPr marL="0" indent="0">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題目：</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buNone/>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右側兩張圖是海葵幼年階段發育的照片，可以看到腸繫膜的構造，可分為兩種，較早發育產生的是自口與咽 </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圖中代號</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m</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及</a:t>
            </a:r>
            <a:r>
              <a:rPr kumimoji="1" lang="en-US" altLang="zh-TW" sz="1800" dirty="0" err="1">
                <a:latin typeface="DFKai-SB" panose="03000509000000000000" pitchFamily="49" charset="-120"/>
                <a:ea typeface="DFKai-SB" panose="03000509000000000000" pitchFamily="49" charset="-120"/>
                <a:cs typeface="DFKai-SB" panose="03000509000000000000" pitchFamily="49" charset="-120"/>
              </a:rPr>
              <a:t>ph</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連接至體壁的完全腸繫膜 </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下圖黑色箭頭</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，沒有與口連接的則稱為不完全腸繫膜 </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下圖灰色箭頭</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。腸繫膜上有收縮肌與可分泌消化液的隔膜絲，膜與膜之間有空腔。請問此發育階段（剛產生觸手）的海葵應屬於何種對稱？ </a:t>
            </a:r>
          </a:p>
        </p:txBody>
      </p:sp>
      <p:sp>
        <p:nvSpPr>
          <p:cNvPr id="4" name="內容版面配置區 3">
            <a:extLst>
              <a:ext uri="{FF2B5EF4-FFF2-40B4-BE49-F238E27FC236}">
                <a16:creationId xmlns:a16="http://schemas.microsoft.com/office/drawing/2014/main" id="{0672A894-61F6-1F4D-978C-A9CE6E4C1043}"/>
              </a:ext>
            </a:extLst>
          </p:cNvPr>
          <p:cNvSpPr>
            <a:spLocks noGrp="1"/>
          </p:cNvSpPr>
          <p:nvPr>
            <p:ph sz="half" idx="2"/>
          </p:nvPr>
        </p:nvSpPr>
        <p:spPr>
          <a:xfrm>
            <a:off x="5191246" y="1369219"/>
            <a:ext cx="3845689" cy="3263504"/>
          </a:xfrm>
        </p:spPr>
        <p:txBody>
          <a:bodyPr>
            <a:noAutofit/>
          </a:bodyPr>
          <a:lstStyle/>
          <a:p>
            <a:pPr marL="0" indent="0">
              <a:lnSpc>
                <a:spcPts val="30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答案：兩側對稱</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第一次讓學生接觸到</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關於腸繫膜的定義與概念</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暗示第二題的觀察重點</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完全腸繫膜是體壁連至口</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以及後續題目的操作與觀察方式與重點</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帶入膜與膜之間的空腔概念</a:t>
            </a:r>
          </a:p>
        </p:txBody>
      </p:sp>
    </p:spTree>
    <p:extLst>
      <p:ext uri="{BB962C8B-B14F-4D97-AF65-F5344CB8AC3E}">
        <p14:creationId xmlns:p14="http://schemas.microsoft.com/office/powerpoint/2010/main" val="875341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B47E55-99B3-B14B-8392-210DCBB01CB7}"/>
              </a:ext>
            </a:extLst>
          </p:cNvPr>
          <p:cNvSpPr>
            <a:spLocks noGrp="1"/>
          </p:cNvSpPr>
          <p:nvPr>
            <p:ph type="title"/>
          </p:nvPr>
        </p:nvSpPr>
        <p:spPr>
          <a:xfrm>
            <a:off x="628650" y="510778"/>
            <a:ext cx="7886700" cy="757238"/>
          </a:xfrm>
        </p:spPr>
        <p:txBody>
          <a:bodyPr>
            <a:normAutofit/>
          </a:bodyPr>
          <a:lstStyle/>
          <a:p>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第二題 </a:t>
            </a:r>
            <a:r>
              <a:rPr kumimoji="1" lang="en-US" altLang="zh-TW" sz="30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 實際觀察</a:t>
            </a:r>
          </a:p>
        </p:txBody>
      </p:sp>
      <p:sp>
        <p:nvSpPr>
          <p:cNvPr id="3" name="內容版面配置區 2">
            <a:extLst>
              <a:ext uri="{FF2B5EF4-FFF2-40B4-BE49-F238E27FC236}">
                <a16:creationId xmlns:a16="http://schemas.microsoft.com/office/drawing/2014/main" id="{1608FE88-1CCC-7741-B180-D7CAEE12BC49}"/>
              </a:ext>
            </a:extLst>
          </p:cNvPr>
          <p:cNvSpPr>
            <a:spLocks noGrp="1"/>
          </p:cNvSpPr>
          <p:nvPr>
            <p:ph sz="half" idx="1"/>
          </p:nvPr>
        </p:nvSpPr>
        <p:spPr>
          <a:xfrm>
            <a:off x="628650" y="1369219"/>
            <a:ext cx="3564279" cy="3263504"/>
          </a:xfrm>
        </p:spPr>
        <p:txBody>
          <a:bodyPr>
            <a:normAutofit/>
          </a:bodyPr>
          <a:lstStyle/>
          <a:p>
            <a:pPr marL="0" indent="0">
              <a:lnSpc>
                <a:spcPts val="24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題目：</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4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待罐中的海葵完整展開後，觀察海葵的嘴巴與觸手之間，可看到區隔腔室的腸繫膜，請配合後續步驟，觀察並計算你這隻海葵的完全腸繫膜有幾片？</a:t>
            </a:r>
          </a:p>
        </p:txBody>
      </p:sp>
      <p:sp>
        <p:nvSpPr>
          <p:cNvPr id="4" name="內容版面配置區 3">
            <a:extLst>
              <a:ext uri="{FF2B5EF4-FFF2-40B4-BE49-F238E27FC236}">
                <a16:creationId xmlns:a16="http://schemas.microsoft.com/office/drawing/2014/main" id="{0672A894-61F6-1F4D-978C-A9CE6E4C1043}"/>
              </a:ext>
            </a:extLst>
          </p:cNvPr>
          <p:cNvSpPr>
            <a:spLocks noGrp="1"/>
          </p:cNvSpPr>
          <p:nvPr>
            <p:ph sz="half" idx="2"/>
          </p:nvPr>
        </p:nvSpPr>
        <p:spPr/>
        <p:txBody>
          <a:bodyPr>
            <a:normAutofit/>
          </a:bodyPr>
          <a:lstStyle/>
          <a:p>
            <a:pPr marL="0" indent="0">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答案：</a:t>
            </a:r>
            <a:r>
              <a:rPr kumimoji="1" lang="en-US" altLang="zh-TW" dirty="0">
                <a:latin typeface="DFKai-SB" panose="03000509000000000000" pitchFamily="49" charset="-120"/>
                <a:ea typeface="DFKai-SB" panose="03000509000000000000" pitchFamily="49" charset="-120"/>
                <a:cs typeface="DFKai-SB" panose="03000509000000000000" pitchFamily="49" charset="-120"/>
              </a:rPr>
              <a:t>8</a:t>
            </a:r>
          </a:p>
          <a:p>
            <a:pPr marL="385763" indent="-385763">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讓學生進行較為單純的觀察</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並可經由此題，確定學生有讓海葵充分展開，以順利進行下一（麻醉）步驟</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本題答案其實就在上一題的圖片中，海葵屬於八放珊瑚，故完全腸繫膜在發育初期就會有八片發育完成。</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buFont typeface="+mj-lt"/>
              <a:buAutoNum type="arabicPeriod"/>
            </a:pP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p:txBody>
      </p:sp>
    </p:spTree>
    <p:extLst>
      <p:ext uri="{BB962C8B-B14F-4D97-AF65-F5344CB8AC3E}">
        <p14:creationId xmlns:p14="http://schemas.microsoft.com/office/powerpoint/2010/main" val="2987877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B47E55-99B3-B14B-8392-210DCBB01CB7}"/>
              </a:ext>
            </a:extLst>
          </p:cNvPr>
          <p:cNvSpPr>
            <a:spLocks noGrp="1"/>
          </p:cNvSpPr>
          <p:nvPr>
            <p:ph type="title"/>
          </p:nvPr>
        </p:nvSpPr>
        <p:spPr>
          <a:xfrm>
            <a:off x="628650" y="510778"/>
            <a:ext cx="7886700" cy="757238"/>
          </a:xfrm>
        </p:spPr>
        <p:txBody>
          <a:bodyPr>
            <a:normAutofit/>
          </a:bodyPr>
          <a:lstStyle/>
          <a:p>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第三題 </a:t>
            </a:r>
            <a:r>
              <a:rPr kumimoji="1" lang="en-US" altLang="zh-TW" sz="30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 操作與觀察</a:t>
            </a:r>
          </a:p>
        </p:txBody>
      </p:sp>
      <p:sp>
        <p:nvSpPr>
          <p:cNvPr id="3" name="內容版面配置區 2">
            <a:extLst>
              <a:ext uri="{FF2B5EF4-FFF2-40B4-BE49-F238E27FC236}">
                <a16:creationId xmlns:a16="http://schemas.microsoft.com/office/drawing/2014/main" id="{1608FE88-1CCC-7741-B180-D7CAEE12BC49}"/>
              </a:ext>
            </a:extLst>
          </p:cNvPr>
          <p:cNvSpPr>
            <a:spLocks noGrp="1"/>
          </p:cNvSpPr>
          <p:nvPr>
            <p:ph sz="half" idx="1"/>
          </p:nvPr>
        </p:nvSpPr>
        <p:spPr>
          <a:xfrm>
            <a:off x="628650" y="1169555"/>
            <a:ext cx="3208358"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題目：</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將充分麻醉的海葵從縱向切開，深度切到口咽部，應可看到其消化腔。觀察其內部構造，可以看到內部有許多片狀的腸繫膜，請問依據觀察，海葵的腸繫膜間的空腔間是不是他的消化腔？</a:t>
            </a:r>
            <a:r>
              <a:rPr kumimoji="1" lang="en-US" altLang="zh-TW" dirty="0">
                <a:latin typeface="DFKai-SB" panose="03000509000000000000" pitchFamily="49" charset="-120"/>
                <a:ea typeface="DFKai-SB" panose="03000509000000000000" pitchFamily="49" charset="-120"/>
                <a:cs typeface="DFKai-SB" panose="03000509000000000000" pitchFamily="49" charset="-120"/>
              </a:rPr>
              <a:t>(</a:t>
            </a:r>
            <a:r>
              <a:rPr kumimoji="1" lang="zh-TW" altLang="en-US" dirty="0">
                <a:latin typeface="DFKai-SB" panose="03000509000000000000" pitchFamily="49" charset="-120"/>
                <a:ea typeface="DFKai-SB" panose="03000509000000000000" pitchFamily="49" charset="-120"/>
                <a:cs typeface="DFKai-SB" panose="03000509000000000000" pitchFamily="49" charset="-120"/>
              </a:rPr>
              <a:t>須說明判斷依據</a:t>
            </a:r>
            <a:r>
              <a:rPr kumimoji="1" lang="en-US" altLang="zh-TW" dirty="0">
                <a:latin typeface="DFKai-SB" panose="03000509000000000000" pitchFamily="49" charset="-120"/>
                <a:ea typeface="DFKai-SB" panose="03000509000000000000" pitchFamily="49" charset="-120"/>
                <a:cs typeface="DFKai-SB" panose="03000509000000000000" pitchFamily="49" charset="-120"/>
              </a:rPr>
              <a:t>) </a:t>
            </a:r>
            <a:endParaRPr kumimoji="1" lang="zh-TW" altLang="en-US" dirty="0">
              <a:latin typeface="DFKai-SB" panose="03000509000000000000" pitchFamily="49" charset="-120"/>
              <a:ea typeface="DFKai-SB" panose="03000509000000000000" pitchFamily="49" charset="-120"/>
              <a:cs typeface="DFKai-SB" panose="03000509000000000000" pitchFamily="49" charset="-120"/>
            </a:endParaRPr>
          </a:p>
        </p:txBody>
      </p:sp>
      <p:sp>
        <p:nvSpPr>
          <p:cNvPr id="4" name="內容版面配置區 3">
            <a:extLst>
              <a:ext uri="{FF2B5EF4-FFF2-40B4-BE49-F238E27FC236}">
                <a16:creationId xmlns:a16="http://schemas.microsoft.com/office/drawing/2014/main" id="{0672A894-61F6-1F4D-978C-A9CE6E4C1043}"/>
              </a:ext>
            </a:extLst>
          </p:cNvPr>
          <p:cNvSpPr>
            <a:spLocks noGrp="1"/>
          </p:cNvSpPr>
          <p:nvPr>
            <p:ph sz="half" idx="2"/>
          </p:nvPr>
        </p:nvSpPr>
        <p:spPr>
          <a:xfrm>
            <a:off x="3941179" y="1169555"/>
            <a:ext cx="5202821"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答案：是。因為腸繫膜間沒有額外的阻隔。</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以操作難度來說，本題應該是最難。</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因海葵在麻醉後肌肉是屬於放鬆狀態，故若是直接撈出來將會不易觀察。也因此在麻醉步驟中有提醒要在培養皿中加入海水。</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本題理論上在小心的操作下，可以看到完全與不完全腸系膜的差異，以及第一題其實暗示了不完全腸繫膜上的隔膜絲與槍絲有消化的功能。並可推論出空腔即為消化腔。</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p:txBody>
      </p:sp>
    </p:spTree>
    <p:extLst>
      <p:ext uri="{BB962C8B-B14F-4D97-AF65-F5344CB8AC3E}">
        <p14:creationId xmlns:p14="http://schemas.microsoft.com/office/powerpoint/2010/main" val="42112190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B47E55-99B3-B14B-8392-210DCBB01CB7}"/>
              </a:ext>
            </a:extLst>
          </p:cNvPr>
          <p:cNvSpPr>
            <a:spLocks noGrp="1"/>
          </p:cNvSpPr>
          <p:nvPr>
            <p:ph type="title"/>
          </p:nvPr>
        </p:nvSpPr>
        <p:spPr>
          <a:xfrm>
            <a:off x="628650" y="510778"/>
            <a:ext cx="7886700" cy="757238"/>
          </a:xfrm>
        </p:spPr>
        <p:txBody>
          <a:bodyPr>
            <a:normAutofit/>
          </a:bodyPr>
          <a:lstStyle/>
          <a:p>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第四題 </a:t>
            </a:r>
            <a:r>
              <a:rPr kumimoji="1" lang="en-US" altLang="zh-TW" sz="30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 簡易操作與比較</a:t>
            </a:r>
          </a:p>
        </p:txBody>
      </p:sp>
      <p:sp>
        <p:nvSpPr>
          <p:cNvPr id="3" name="內容版面配置區 2">
            <a:extLst>
              <a:ext uri="{FF2B5EF4-FFF2-40B4-BE49-F238E27FC236}">
                <a16:creationId xmlns:a16="http://schemas.microsoft.com/office/drawing/2014/main" id="{1608FE88-1CCC-7741-B180-D7CAEE12BC49}"/>
              </a:ext>
            </a:extLst>
          </p:cNvPr>
          <p:cNvSpPr>
            <a:spLocks noGrp="1"/>
          </p:cNvSpPr>
          <p:nvPr>
            <p:ph sz="half" idx="1"/>
          </p:nvPr>
        </p:nvSpPr>
        <p:spPr>
          <a:xfrm>
            <a:off x="628650" y="1204278"/>
            <a:ext cx="3312530"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題目：</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不完全腸繫膜的最內側可看到白色的隔膜絲，沿著隔膜絲往海葵的底部方向可見到其連接著白色的槍絲，剪下部分槍絲與觸手，以玻片輕壓後製作成玻片標本，找到個別的刺絲胞構造，說明或描繪出其刺絲胞的差異。</a:t>
            </a:r>
            <a:r>
              <a:rPr kumimoji="1" lang="en-US" altLang="zh-TW" dirty="0">
                <a:latin typeface="DFKai-SB" panose="03000509000000000000" pitchFamily="49" charset="-120"/>
                <a:ea typeface="DFKai-SB" panose="03000509000000000000" pitchFamily="49" charset="-120"/>
                <a:cs typeface="DFKai-SB" panose="03000509000000000000" pitchFamily="49" charset="-120"/>
              </a:rPr>
              <a:t> </a:t>
            </a:r>
            <a:endParaRPr kumimoji="1" lang="zh-TW" altLang="en-US" dirty="0">
              <a:latin typeface="DFKai-SB" panose="03000509000000000000" pitchFamily="49" charset="-120"/>
              <a:ea typeface="DFKai-SB" panose="03000509000000000000" pitchFamily="49" charset="-120"/>
              <a:cs typeface="DFKai-SB" panose="03000509000000000000" pitchFamily="49" charset="-120"/>
            </a:endParaRPr>
          </a:p>
        </p:txBody>
      </p:sp>
      <p:sp>
        <p:nvSpPr>
          <p:cNvPr id="4" name="內容版面配置區 3">
            <a:extLst>
              <a:ext uri="{FF2B5EF4-FFF2-40B4-BE49-F238E27FC236}">
                <a16:creationId xmlns:a16="http://schemas.microsoft.com/office/drawing/2014/main" id="{0672A894-61F6-1F4D-978C-A9CE6E4C1043}"/>
              </a:ext>
            </a:extLst>
          </p:cNvPr>
          <p:cNvSpPr>
            <a:spLocks noGrp="1"/>
          </p:cNvSpPr>
          <p:nvPr>
            <p:ph sz="half" idx="2"/>
          </p:nvPr>
        </p:nvSpPr>
        <p:spPr>
          <a:xfrm>
            <a:off x="3941180" y="1204278"/>
            <a:ext cx="4800599" cy="3587641"/>
          </a:xfrm>
        </p:spPr>
        <p:txBody>
          <a:bodyPr>
            <a:norm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答案：</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3600"/>
              </a:lnSpc>
              <a:buNone/>
            </a:pP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3600"/>
              </a:lnSpc>
              <a:buNone/>
            </a:pP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本題主要是考取樣與玻片製作以及</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顯微鏡操作。</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另外也利用本題操作過程，</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理論上可看到槍絲並沒有被完全麻醉，</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進而可以提供下一題答案的推理線索。</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p:txBody>
      </p:sp>
      <p:graphicFrame>
        <p:nvGraphicFramePr>
          <p:cNvPr id="6" name="表格 6">
            <a:extLst>
              <a:ext uri="{FF2B5EF4-FFF2-40B4-BE49-F238E27FC236}">
                <a16:creationId xmlns:a16="http://schemas.microsoft.com/office/drawing/2014/main" id="{2F746538-4CB1-3148-8FEF-651F928E1483}"/>
              </a:ext>
            </a:extLst>
          </p:cNvPr>
          <p:cNvGraphicFramePr>
            <a:graphicFrameLocks noGrp="1"/>
          </p:cNvGraphicFramePr>
          <p:nvPr/>
        </p:nvGraphicFramePr>
        <p:xfrm>
          <a:off x="4846903" y="1161853"/>
          <a:ext cx="3231507" cy="1489710"/>
        </p:xfrm>
        <a:graphic>
          <a:graphicData uri="http://schemas.openxmlformats.org/drawingml/2006/table">
            <a:tbl>
              <a:tblPr firstRow="1" bandRow="1">
                <a:tableStyleId>{5C22544A-7EE6-4342-B048-85BDC9FD1C3A}</a:tableStyleId>
              </a:tblPr>
              <a:tblGrid>
                <a:gridCol w="1077169">
                  <a:extLst>
                    <a:ext uri="{9D8B030D-6E8A-4147-A177-3AD203B41FA5}">
                      <a16:colId xmlns:a16="http://schemas.microsoft.com/office/drawing/2014/main" val="3873385012"/>
                    </a:ext>
                  </a:extLst>
                </a:gridCol>
                <a:gridCol w="1077169">
                  <a:extLst>
                    <a:ext uri="{9D8B030D-6E8A-4147-A177-3AD203B41FA5}">
                      <a16:colId xmlns:a16="http://schemas.microsoft.com/office/drawing/2014/main" val="1035526193"/>
                    </a:ext>
                  </a:extLst>
                </a:gridCol>
                <a:gridCol w="1077169">
                  <a:extLst>
                    <a:ext uri="{9D8B030D-6E8A-4147-A177-3AD203B41FA5}">
                      <a16:colId xmlns:a16="http://schemas.microsoft.com/office/drawing/2014/main" val="16901095"/>
                    </a:ext>
                  </a:extLst>
                </a:gridCol>
              </a:tblGrid>
              <a:tr h="278130">
                <a:tc>
                  <a:txBody>
                    <a:bodyPr/>
                    <a:lstStyle/>
                    <a:p>
                      <a:pPr algn="ctr"/>
                      <a:endParaRPr lang="zh-TW" altLang="en-US" sz="1000" dirty="0">
                        <a:latin typeface="DFKai-SB" panose="03000509000000000000" pitchFamily="49" charset="-120"/>
                        <a:ea typeface="DFKai-SB" panose="03000509000000000000" pitchFamily="49" charset="-120"/>
                        <a:cs typeface="DFKai-SB" panose="03000509000000000000" pitchFamily="49" charset="-120"/>
                      </a:endParaRP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觸手</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槍絲</a:t>
                      </a:r>
                    </a:p>
                  </a:txBody>
                  <a:tcPr marL="68580" marR="68580" marT="34290" marB="34290" anchor="ctr"/>
                </a:tc>
                <a:extLst>
                  <a:ext uri="{0D108BD9-81ED-4DB2-BD59-A6C34878D82A}">
                    <a16:rowId xmlns:a16="http://schemas.microsoft.com/office/drawing/2014/main" val="2360069985"/>
                  </a:ext>
                </a:extLst>
              </a:tr>
              <a:tr h="278130">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刺絲胞型態</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較圓、較粗</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較尖、較細</a:t>
                      </a:r>
                    </a:p>
                  </a:txBody>
                  <a:tcPr marL="68580" marR="68580" marT="34290" marB="34290" anchor="ctr"/>
                </a:tc>
                <a:extLst>
                  <a:ext uri="{0D108BD9-81ED-4DB2-BD59-A6C34878D82A}">
                    <a16:rowId xmlns:a16="http://schemas.microsoft.com/office/drawing/2014/main" val="899988406"/>
                  </a:ext>
                </a:extLst>
              </a:tr>
              <a:tr h="278130">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刺</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多有螺旋狀</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較尖</a:t>
                      </a:r>
                    </a:p>
                  </a:txBody>
                  <a:tcPr marL="68580" marR="68580" marT="34290" marB="34290" anchor="ctr"/>
                </a:tc>
                <a:extLst>
                  <a:ext uri="{0D108BD9-81ED-4DB2-BD59-A6C34878D82A}">
                    <a16:rowId xmlns:a16="http://schemas.microsoft.com/office/drawing/2014/main" val="340592942"/>
                  </a:ext>
                </a:extLst>
              </a:tr>
              <a:tr h="278130">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絲</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較細</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較粗</a:t>
                      </a:r>
                    </a:p>
                  </a:txBody>
                  <a:tcPr marL="68580" marR="68580" marT="34290" marB="34290" anchor="ctr"/>
                </a:tc>
                <a:extLst>
                  <a:ext uri="{0D108BD9-81ED-4DB2-BD59-A6C34878D82A}">
                    <a16:rowId xmlns:a16="http://schemas.microsoft.com/office/drawing/2014/main" val="1547577415"/>
                  </a:ext>
                </a:extLst>
              </a:tr>
              <a:tr h="377190">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觸發情況</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有部分</a:t>
                      </a:r>
                      <a:r>
                        <a:rPr lang="en-US" altLang="zh-TW" sz="1000" dirty="0">
                          <a:latin typeface="DFKai-SB" panose="03000509000000000000" pitchFamily="49" charset="-120"/>
                          <a:ea typeface="DFKai-SB" panose="03000509000000000000" pitchFamily="49" charset="-120"/>
                          <a:cs typeface="DFKai-SB" panose="03000509000000000000" pitchFamily="49" charset="-120"/>
                        </a:rPr>
                        <a:t/>
                      </a:r>
                      <a:br>
                        <a:rPr lang="en-US" altLang="zh-TW" sz="1000" dirty="0">
                          <a:latin typeface="DFKai-SB" panose="03000509000000000000" pitchFamily="49" charset="-120"/>
                          <a:ea typeface="DFKai-SB" panose="03000509000000000000" pitchFamily="49" charset="-120"/>
                          <a:cs typeface="DFKai-SB" panose="03000509000000000000" pitchFamily="49" charset="-120"/>
                        </a:rPr>
                      </a:br>
                      <a:r>
                        <a:rPr lang="zh-TW" altLang="en-US" sz="1000" dirty="0">
                          <a:latin typeface="DFKai-SB" panose="03000509000000000000" pitchFamily="49" charset="-120"/>
                          <a:ea typeface="DFKai-SB" panose="03000509000000000000" pitchFamily="49" charset="-120"/>
                          <a:cs typeface="DFKai-SB" panose="03000509000000000000" pitchFamily="49" charset="-120"/>
                        </a:rPr>
                        <a:t>不會發射</a:t>
                      </a:r>
                    </a:p>
                  </a:txBody>
                  <a:tcPr marL="68580" marR="68580" marT="34290" marB="34290" anchor="ctr"/>
                </a:tc>
                <a:tc>
                  <a:txBody>
                    <a:bodyPr/>
                    <a:lstStyle/>
                    <a:p>
                      <a:pPr algn="ctr"/>
                      <a:r>
                        <a:rPr lang="zh-TW" altLang="en-US" sz="1000" dirty="0">
                          <a:latin typeface="DFKai-SB" panose="03000509000000000000" pitchFamily="49" charset="-120"/>
                          <a:ea typeface="DFKai-SB" panose="03000509000000000000" pitchFamily="49" charset="-120"/>
                          <a:cs typeface="DFKai-SB" panose="03000509000000000000" pitchFamily="49" charset="-120"/>
                        </a:rPr>
                        <a:t>幾乎都會</a:t>
                      </a:r>
                      <a:r>
                        <a:rPr lang="en-US" altLang="zh-TW" sz="1000" dirty="0">
                          <a:latin typeface="DFKai-SB" panose="03000509000000000000" pitchFamily="49" charset="-120"/>
                          <a:ea typeface="DFKai-SB" panose="03000509000000000000" pitchFamily="49" charset="-120"/>
                          <a:cs typeface="DFKai-SB" panose="03000509000000000000" pitchFamily="49" charset="-120"/>
                        </a:rPr>
                        <a:t/>
                      </a:r>
                      <a:br>
                        <a:rPr lang="en-US" altLang="zh-TW" sz="1000" dirty="0">
                          <a:latin typeface="DFKai-SB" panose="03000509000000000000" pitchFamily="49" charset="-120"/>
                          <a:ea typeface="DFKai-SB" panose="03000509000000000000" pitchFamily="49" charset="-120"/>
                          <a:cs typeface="DFKai-SB" panose="03000509000000000000" pitchFamily="49" charset="-120"/>
                        </a:rPr>
                      </a:br>
                      <a:r>
                        <a:rPr lang="zh-TW" altLang="en-US" sz="1000" dirty="0">
                          <a:latin typeface="DFKai-SB" panose="03000509000000000000" pitchFamily="49" charset="-120"/>
                          <a:ea typeface="DFKai-SB" panose="03000509000000000000" pitchFamily="49" charset="-120"/>
                          <a:cs typeface="DFKai-SB" panose="03000509000000000000" pitchFamily="49" charset="-120"/>
                        </a:rPr>
                        <a:t>發射</a:t>
                      </a:r>
                    </a:p>
                  </a:txBody>
                  <a:tcPr marL="68580" marR="68580" marT="34290" marB="34290" anchor="ctr"/>
                </a:tc>
                <a:extLst>
                  <a:ext uri="{0D108BD9-81ED-4DB2-BD59-A6C34878D82A}">
                    <a16:rowId xmlns:a16="http://schemas.microsoft.com/office/drawing/2014/main" val="3272592126"/>
                  </a:ext>
                </a:extLst>
              </a:tr>
            </a:tbl>
          </a:graphicData>
        </a:graphic>
      </p:graphicFrame>
      <p:pic>
        <p:nvPicPr>
          <p:cNvPr id="8" name="圖片 7">
            <a:extLst>
              <a:ext uri="{FF2B5EF4-FFF2-40B4-BE49-F238E27FC236}">
                <a16:creationId xmlns:a16="http://schemas.microsoft.com/office/drawing/2014/main" id="{9984B41E-AD00-8C47-8836-37C244FACB0A}"/>
              </a:ext>
            </a:extLst>
          </p:cNvPr>
          <p:cNvPicPr>
            <a:picLocks noChangeAspect="1"/>
          </p:cNvPicPr>
          <p:nvPr/>
        </p:nvPicPr>
        <p:blipFill rotWithShape="1">
          <a:blip r:embed="rId2"/>
          <a:srcRect l="8290" t="32404" r="34269" b="20507"/>
          <a:stretch/>
        </p:blipFill>
        <p:spPr>
          <a:xfrm>
            <a:off x="7057666" y="243853"/>
            <a:ext cx="1493804" cy="918000"/>
          </a:xfrm>
          <a:prstGeom prst="rect">
            <a:avLst/>
          </a:prstGeom>
        </p:spPr>
      </p:pic>
      <p:pic>
        <p:nvPicPr>
          <p:cNvPr id="10" name="圖片 9">
            <a:extLst>
              <a:ext uri="{FF2B5EF4-FFF2-40B4-BE49-F238E27FC236}">
                <a16:creationId xmlns:a16="http://schemas.microsoft.com/office/drawing/2014/main" id="{F35CC342-9EFE-924B-B937-304AFEB71EAF}"/>
              </a:ext>
            </a:extLst>
          </p:cNvPr>
          <p:cNvPicPr>
            <a:picLocks noChangeAspect="1"/>
          </p:cNvPicPr>
          <p:nvPr/>
        </p:nvPicPr>
        <p:blipFill rotWithShape="1">
          <a:blip r:embed="rId3"/>
          <a:srcRect l="19171" t="8271" r="17695" b="33164"/>
          <a:stretch/>
        </p:blipFill>
        <p:spPr>
          <a:xfrm>
            <a:off x="5426047" y="243853"/>
            <a:ext cx="1320122" cy="918000"/>
          </a:xfrm>
          <a:prstGeom prst="rect">
            <a:avLst/>
          </a:prstGeom>
        </p:spPr>
      </p:pic>
    </p:spTree>
    <p:extLst>
      <p:ext uri="{BB962C8B-B14F-4D97-AF65-F5344CB8AC3E}">
        <p14:creationId xmlns:p14="http://schemas.microsoft.com/office/powerpoint/2010/main" val="135003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27"/>
        <p:cNvGrpSpPr/>
        <p:nvPr/>
      </p:nvGrpSpPr>
      <p:grpSpPr>
        <a:xfrm>
          <a:off x="0" y="0"/>
          <a:ext cx="0" cy="0"/>
          <a:chOff x="0" y="0"/>
          <a:chExt cx="0" cy="0"/>
        </a:xfrm>
      </p:grpSpPr>
      <p:sp>
        <p:nvSpPr>
          <p:cNvPr id="128" name="Google Shape;128;p21"/>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1"/>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0" name="Google Shape;130;p21"/>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131" name="Google Shape;131;p21"/>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132" name="Google Shape;132;p21"/>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133" name="Google Shape;133;p21"/>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1"/>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6" name="Google Shape;136;p21"/>
          <p:cNvPicPr preferRelativeResize="0"/>
          <p:nvPr/>
        </p:nvPicPr>
        <p:blipFill rotWithShape="1">
          <a:blip r:embed="rId5">
            <a:alphaModFix/>
          </a:blip>
          <a:srcRect/>
          <a:stretch/>
        </p:blipFill>
        <p:spPr>
          <a:xfrm>
            <a:off x="1529493" y="625825"/>
            <a:ext cx="6314009" cy="4393651"/>
          </a:xfrm>
          <a:prstGeom prst="rect">
            <a:avLst/>
          </a:prstGeom>
          <a:noFill/>
          <a:ln>
            <a:noFill/>
          </a:ln>
        </p:spPr>
      </p:pic>
      <p:sp>
        <p:nvSpPr>
          <p:cNvPr id="11" name="Google Shape;122;p20">
            <a:extLst>
              <a:ext uri="{FF2B5EF4-FFF2-40B4-BE49-F238E27FC236}">
                <a16:creationId xmlns:a16="http://schemas.microsoft.com/office/drawing/2014/main" id="{829AB852-55E1-4FC6-AEAF-40897A0FC646}"/>
              </a:ext>
            </a:extLst>
          </p:cNvPr>
          <p:cNvSpPr txBox="1"/>
          <p:nvPr/>
        </p:nvSpPr>
        <p:spPr>
          <a:xfrm>
            <a:off x="6220188" y="71725"/>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操作試題1</a:t>
            </a:r>
            <a:endParaRPr sz="24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B47E55-99B3-B14B-8392-210DCBB01CB7}"/>
              </a:ext>
            </a:extLst>
          </p:cNvPr>
          <p:cNvSpPr>
            <a:spLocks noGrp="1"/>
          </p:cNvSpPr>
          <p:nvPr>
            <p:ph type="title"/>
          </p:nvPr>
        </p:nvSpPr>
        <p:spPr>
          <a:xfrm>
            <a:off x="628650" y="510778"/>
            <a:ext cx="7886700" cy="757238"/>
          </a:xfrm>
        </p:spPr>
        <p:txBody>
          <a:bodyPr>
            <a:normAutofit/>
          </a:bodyPr>
          <a:lstStyle/>
          <a:p>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第五題 </a:t>
            </a:r>
            <a:r>
              <a:rPr kumimoji="1" lang="en-US" altLang="zh-TW" sz="30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 推理與思考</a:t>
            </a:r>
          </a:p>
        </p:txBody>
      </p:sp>
      <p:sp>
        <p:nvSpPr>
          <p:cNvPr id="3" name="內容版面配置區 2">
            <a:extLst>
              <a:ext uri="{FF2B5EF4-FFF2-40B4-BE49-F238E27FC236}">
                <a16:creationId xmlns:a16="http://schemas.microsoft.com/office/drawing/2014/main" id="{1608FE88-1CCC-7741-B180-D7CAEE12BC49}"/>
              </a:ext>
            </a:extLst>
          </p:cNvPr>
          <p:cNvSpPr>
            <a:spLocks noGrp="1"/>
          </p:cNvSpPr>
          <p:nvPr>
            <p:ph sz="half" idx="1"/>
          </p:nvPr>
        </p:nvSpPr>
        <p:spPr>
          <a:xfrm>
            <a:off x="628650" y="1186915"/>
            <a:ext cx="3225720"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題目：</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一般情況下，氯化鎂跟硫酸鎂都可用以麻醉海葵，其效果接近，且都與鈣離子在神經上的作用有關，但實驗操作時，通常都會使用氯化鎂，試依據以下所提供之氯化鎂與硫酸鎂的性質，推論氯化鎂較常被使用的可能性。</a:t>
            </a:r>
            <a:r>
              <a:rPr kumimoji="1" lang="en-US" altLang="zh-TW" dirty="0">
                <a:latin typeface="DFKai-SB" panose="03000509000000000000" pitchFamily="49" charset="-120"/>
                <a:ea typeface="DFKai-SB" panose="03000509000000000000" pitchFamily="49" charset="-120"/>
                <a:cs typeface="DFKai-SB" panose="03000509000000000000" pitchFamily="49" charset="-120"/>
              </a:rPr>
              <a:t>(</a:t>
            </a:r>
            <a:r>
              <a:rPr kumimoji="1" lang="zh-TW" altLang="en-US" dirty="0">
                <a:latin typeface="DFKai-SB" panose="03000509000000000000" pitchFamily="49" charset="-120"/>
                <a:ea typeface="DFKai-SB" panose="03000509000000000000" pitchFamily="49" charset="-120"/>
                <a:cs typeface="DFKai-SB" panose="03000509000000000000" pitchFamily="49" charset="-120"/>
              </a:rPr>
              <a:t>至少兩項</a:t>
            </a:r>
            <a:r>
              <a:rPr kumimoji="1" lang="en-US" altLang="zh-TW" dirty="0">
                <a:latin typeface="DFKai-SB" panose="03000509000000000000" pitchFamily="49" charset="-120"/>
                <a:ea typeface="DFKai-SB" panose="03000509000000000000" pitchFamily="49" charset="-120"/>
                <a:cs typeface="DFKai-SB" panose="03000509000000000000" pitchFamily="49" charset="-120"/>
              </a:rPr>
              <a:t>) </a:t>
            </a:r>
            <a:endParaRPr kumimoji="1" lang="zh-TW" altLang="en-US" dirty="0">
              <a:latin typeface="DFKai-SB" panose="03000509000000000000" pitchFamily="49" charset="-120"/>
              <a:ea typeface="DFKai-SB" panose="03000509000000000000" pitchFamily="49" charset="-120"/>
              <a:cs typeface="DFKai-SB" panose="03000509000000000000" pitchFamily="49" charset="-120"/>
            </a:endParaRPr>
          </a:p>
        </p:txBody>
      </p:sp>
      <p:sp>
        <p:nvSpPr>
          <p:cNvPr id="4" name="內容版面配置區 3">
            <a:extLst>
              <a:ext uri="{FF2B5EF4-FFF2-40B4-BE49-F238E27FC236}">
                <a16:creationId xmlns:a16="http://schemas.microsoft.com/office/drawing/2014/main" id="{0672A894-61F6-1F4D-978C-A9CE6E4C1043}"/>
              </a:ext>
            </a:extLst>
          </p:cNvPr>
          <p:cNvSpPr>
            <a:spLocks noGrp="1"/>
          </p:cNvSpPr>
          <p:nvPr>
            <p:ph sz="half" idx="2"/>
          </p:nvPr>
        </p:nvSpPr>
        <p:spPr>
          <a:xfrm>
            <a:off x="3941179" y="1186915"/>
            <a:ext cx="5202821"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答案：</a:t>
            </a:r>
            <a:r>
              <a:rPr kumimoji="1" lang="en-US" altLang="zh-TW" dirty="0">
                <a:latin typeface="DFKai-SB" panose="03000509000000000000" pitchFamily="49" charset="-120"/>
                <a:ea typeface="DFKai-SB" panose="03000509000000000000" pitchFamily="49" charset="-120"/>
                <a:cs typeface="DFKai-SB" panose="03000509000000000000" pitchFamily="49" charset="-120"/>
              </a:rPr>
              <a:t>A. </a:t>
            </a:r>
            <a:r>
              <a:rPr kumimoji="1" lang="zh-TW" altLang="en-US" dirty="0">
                <a:latin typeface="DFKai-SB" panose="03000509000000000000" pitchFamily="49" charset="-120"/>
                <a:ea typeface="DFKai-SB" panose="03000509000000000000" pitchFamily="49" charset="-120"/>
                <a:cs typeface="DFKai-SB" panose="03000509000000000000" pitchFamily="49" charset="-120"/>
              </a:rPr>
              <a:t>氯化鎂在水中溶解度較高。</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700"/>
              </a:lnSpc>
              <a:buNone/>
            </a:pPr>
            <a:r>
              <a:rPr kumimoji="1" lang="en-US" altLang="zh-TW" dirty="0">
                <a:latin typeface="DFKai-SB" panose="03000509000000000000" pitchFamily="49" charset="-120"/>
                <a:ea typeface="DFKai-SB" panose="03000509000000000000" pitchFamily="49" charset="-120"/>
                <a:cs typeface="DFKai-SB" panose="03000509000000000000" pitchFamily="49" charset="-120"/>
              </a:rPr>
              <a:t>B. </a:t>
            </a:r>
            <a:r>
              <a:rPr kumimoji="1" lang="zh-TW" altLang="en-US" dirty="0">
                <a:latin typeface="DFKai-SB" panose="03000509000000000000" pitchFamily="49" charset="-120"/>
                <a:ea typeface="DFKai-SB" panose="03000509000000000000" pitchFamily="49" charset="-120"/>
                <a:cs typeface="DFKai-SB" panose="03000509000000000000" pitchFamily="49" charset="-120"/>
              </a:rPr>
              <a:t>同濃度下，氯化鎂提供較高的滲透壓。</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700"/>
              </a:lnSpc>
              <a:buNone/>
            </a:pPr>
            <a:r>
              <a:rPr kumimoji="1" lang="en-US" altLang="zh-TW" dirty="0">
                <a:latin typeface="DFKai-SB" panose="03000509000000000000" pitchFamily="49" charset="-120"/>
                <a:ea typeface="DFKai-SB" panose="03000509000000000000" pitchFamily="49" charset="-120"/>
                <a:cs typeface="DFKai-SB" panose="03000509000000000000" pitchFamily="49" charset="-120"/>
              </a:rPr>
              <a:t>C. </a:t>
            </a:r>
            <a:r>
              <a:rPr kumimoji="1" lang="zh-TW" altLang="en-US" dirty="0">
                <a:latin typeface="DFKai-SB" panose="03000509000000000000" pitchFamily="49" charset="-120"/>
                <a:ea typeface="DFKai-SB" panose="03000509000000000000" pitchFamily="49" charset="-120"/>
                <a:cs typeface="DFKai-SB" panose="03000509000000000000" pitchFamily="49" charset="-120"/>
              </a:rPr>
              <a:t>海葵體內有硫酸鹽類，所以氯化鎂比較容易讓鎂離子拮抗鈣離子。</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這題難度亦較高。學生需要從不同方向去思考。</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第一個答案的提示在麻醉過程，提供了比硫酸鎂的水中飽和溶解量更多的氯化鎂。</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第二、三個答案在主題幹中，有給予提示，</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中膠層的成分中含有硫酸鹽類。</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p:txBody>
      </p:sp>
    </p:spTree>
    <p:extLst>
      <p:ext uri="{BB962C8B-B14F-4D97-AF65-F5344CB8AC3E}">
        <p14:creationId xmlns:p14="http://schemas.microsoft.com/office/powerpoint/2010/main" val="3712636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B47E55-99B3-B14B-8392-210DCBB01CB7}"/>
              </a:ext>
            </a:extLst>
          </p:cNvPr>
          <p:cNvSpPr>
            <a:spLocks noGrp="1"/>
          </p:cNvSpPr>
          <p:nvPr>
            <p:ph type="title"/>
          </p:nvPr>
        </p:nvSpPr>
        <p:spPr>
          <a:xfrm>
            <a:off x="628650" y="510778"/>
            <a:ext cx="7886700" cy="757238"/>
          </a:xfrm>
        </p:spPr>
        <p:txBody>
          <a:bodyPr>
            <a:normAutofit/>
          </a:bodyPr>
          <a:lstStyle/>
          <a:p>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第六題 </a:t>
            </a:r>
            <a:r>
              <a:rPr kumimoji="1" lang="en-US" altLang="zh-TW" sz="30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 推理與統整</a:t>
            </a:r>
          </a:p>
        </p:txBody>
      </p:sp>
      <p:sp>
        <p:nvSpPr>
          <p:cNvPr id="3" name="內容版面配置區 2">
            <a:extLst>
              <a:ext uri="{FF2B5EF4-FFF2-40B4-BE49-F238E27FC236}">
                <a16:creationId xmlns:a16="http://schemas.microsoft.com/office/drawing/2014/main" id="{1608FE88-1CCC-7741-B180-D7CAEE12BC49}"/>
              </a:ext>
            </a:extLst>
          </p:cNvPr>
          <p:cNvSpPr>
            <a:spLocks noGrp="1"/>
          </p:cNvSpPr>
          <p:nvPr>
            <p:ph sz="half" idx="1"/>
          </p:nvPr>
        </p:nvSpPr>
        <p:spPr>
          <a:xfrm>
            <a:off x="628650" y="1186915"/>
            <a:ext cx="2930566"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題目：</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依據目前的操作，觀察剪下的海葵的觸手與槍絲的運動，推測其運動之機制是否類似，需寫出推測理由。</a:t>
            </a:r>
            <a:r>
              <a:rPr kumimoji="1" lang="en-US" altLang="zh-TW" dirty="0">
                <a:latin typeface="DFKai-SB" panose="03000509000000000000" pitchFamily="49" charset="-120"/>
                <a:ea typeface="DFKai-SB" panose="03000509000000000000" pitchFamily="49" charset="-120"/>
                <a:cs typeface="DFKai-SB" panose="03000509000000000000" pitchFamily="49" charset="-120"/>
              </a:rPr>
              <a:t> </a:t>
            </a:r>
            <a:endParaRPr kumimoji="1" lang="zh-TW" altLang="en-US" dirty="0">
              <a:latin typeface="DFKai-SB" panose="03000509000000000000" pitchFamily="49" charset="-120"/>
              <a:ea typeface="DFKai-SB" panose="03000509000000000000" pitchFamily="49" charset="-120"/>
              <a:cs typeface="DFKai-SB" panose="03000509000000000000" pitchFamily="49" charset="-120"/>
            </a:endParaRPr>
          </a:p>
        </p:txBody>
      </p:sp>
      <p:sp>
        <p:nvSpPr>
          <p:cNvPr id="4" name="內容版面配置區 3">
            <a:extLst>
              <a:ext uri="{FF2B5EF4-FFF2-40B4-BE49-F238E27FC236}">
                <a16:creationId xmlns:a16="http://schemas.microsoft.com/office/drawing/2014/main" id="{0672A894-61F6-1F4D-978C-A9CE6E4C1043}"/>
              </a:ext>
            </a:extLst>
          </p:cNvPr>
          <p:cNvSpPr>
            <a:spLocks noGrp="1"/>
          </p:cNvSpPr>
          <p:nvPr>
            <p:ph sz="half" idx="2"/>
          </p:nvPr>
        </p:nvSpPr>
        <p:spPr>
          <a:xfrm>
            <a:off x="3941179" y="1186915"/>
            <a:ext cx="5202821"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答案：在氯化鎂的麻醉下，槍絲並沒有完全麻醉，可推測槍絲的運動機制可能與鈣離子無關，也可能槍絲的運動機制跟神經無關（因神經衝動已被抑制）。</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這題難度中高。不過最難的應該是，</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學生需要沿著題目一路完成。</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不過關鍵也已經寫在題目中作為暗示，就是上一題題目中有提到的鈣離子的拮抗，所以如果有仔細閱讀與理解題目，其實可以推理出可能的答案。</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p:txBody>
      </p:sp>
    </p:spTree>
    <p:extLst>
      <p:ext uri="{BB962C8B-B14F-4D97-AF65-F5344CB8AC3E}">
        <p14:creationId xmlns:p14="http://schemas.microsoft.com/office/powerpoint/2010/main" val="1169561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B47E55-99B3-B14B-8392-210DCBB01CB7}"/>
              </a:ext>
            </a:extLst>
          </p:cNvPr>
          <p:cNvSpPr>
            <a:spLocks noGrp="1"/>
          </p:cNvSpPr>
          <p:nvPr>
            <p:ph type="title"/>
          </p:nvPr>
        </p:nvSpPr>
        <p:spPr>
          <a:xfrm>
            <a:off x="628650" y="510778"/>
            <a:ext cx="7886700" cy="757238"/>
          </a:xfrm>
        </p:spPr>
        <p:txBody>
          <a:bodyPr>
            <a:normAutofit/>
          </a:bodyPr>
          <a:lstStyle/>
          <a:p>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第六題 </a:t>
            </a:r>
            <a:r>
              <a:rPr kumimoji="1" lang="en-US" altLang="zh-TW" sz="3000" dirty="0">
                <a:latin typeface="DFKai-SB" panose="03000509000000000000" pitchFamily="49" charset="-120"/>
                <a:ea typeface="DFKai-SB" panose="03000509000000000000" pitchFamily="49" charset="-120"/>
                <a:cs typeface="DFKai-SB" panose="03000509000000000000" pitchFamily="49" charset="-120"/>
              </a:rPr>
              <a:t>–</a:t>
            </a:r>
            <a:r>
              <a:rPr kumimoji="1" lang="zh-TW" altLang="en-US" sz="3000" dirty="0">
                <a:latin typeface="DFKai-SB" panose="03000509000000000000" pitchFamily="49" charset="-120"/>
                <a:ea typeface="DFKai-SB" panose="03000509000000000000" pitchFamily="49" charset="-120"/>
                <a:cs typeface="DFKai-SB" panose="03000509000000000000" pitchFamily="49" charset="-120"/>
              </a:rPr>
              <a:t> 推理與統整</a:t>
            </a:r>
          </a:p>
        </p:txBody>
      </p:sp>
      <p:sp>
        <p:nvSpPr>
          <p:cNvPr id="3" name="內容版面配置區 2">
            <a:extLst>
              <a:ext uri="{FF2B5EF4-FFF2-40B4-BE49-F238E27FC236}">
                <a16:creationId xmlns:a16="http://schemas.microsoft.com/office/drawing/2014/main" id="{1608FE88-1CCC-7741-B180-D7CAEE12BC49}"/>
              </a:ext>
            </a:extLst>
          </p:cNvPr>
          <p:cNvSpPr>
            <a:spLocks noGrp="1"/>
          </p:cNvSpPr>
          <p:nvPr>
            <p:ph sz="half" idx="1"/>
          </p:nvPr>
        </p:nvSpPr>
        <p:spPr>
          <a:xfrm>
            <a:off x="628650" y="1186915"/>
            <a:ext cx="2930566"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題目：</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依據目前的操作，觀察剪下的海葵的觸手與槍絲的運動，推測其運動之機制是否類似，需寫出推測理由。</a:t>
            </a:r>
            <a:r>
              <a:rPr kumimoji="1" lang="en-US" altLang="zh-TW" dirty="0">
                <a:latin typeface="DFKai-SB" panose="03000509000000000000" pitchFamily="49" charset="-120"/>
                <a:ea typeface="DFKai-SB" panose="03000509000000000000" pitchFamily="49" charset="-120"/>
                <a:cs typeface="DFKai-SB" panose="03000509000000000000" pitchFamily="49" charset="-120"/>
              </a:rPr>
              <a:t> </a:t>
            </a:r>
            <a:endParaRPr kumimoji="1" lang="zh-TW" altLang="en-US" dirty="0">
              <a:latin typeface="DFKai-SB" panose="03000509000000000000" pitchFamily="49" charset="-120"/>
              <a:ea typeface="DFKai-SB" panose="03000509000000000000" pitchFamily="49" charset="-120"/>
              <a:cs typeface="DFKai-SB" panose="03000509000000000000" pitchFamily="49" charset="-120"/>
            </a:endParaRPr>
          </a:p>
        </p:txBody>
      </p:sp>
      <p:sp>
        <p:nvSpPr>
          <p:cNvPr id="4" name="內容版面配置區 3">
            <a:extLst>
              <a:ext uri="{FF2B5EF4-FFF2-40B4-BE49-F238E27FC236}">
                <a16:creationId xmlns:a16="http://schemas.microsoft.com/office/drawing/2014/main" id="{0672A894-61F6-1F4D-978C-A9CE6E4C1043}"/>
              </a:ext>
            </a:extLst>
          </p:cNvPr>
          <p:cNvSpPr>
            <a:spLocks noGrp="1"/>
          </p:cNvSpPr>
          <p:nvPr>
            <p:ph sz="half" idx="2"/>
          </p:nvPr>
        </p:nvSpPr>
        <p:spPr>
          <a:xfrm>
            <a:off x="3941179" y="1186915"/>
            <a:ext cx="5202821" cy="3263504"/>
          </a:xfrm>
        </p:spPr>
        <p:txBody>
          <a:bodyPr>
            <a:noAutofit/>
          </a:bodyPr>
          <a:lstStyle/>
          <a:p>
            <a:pPr marL="0" indent="0">
              <a:lnSpc>
                <a:spcPts val="2700"/>
              </a:lnSpc>
              <a:buNone/>
            </a:pPr>
            <a:r>
              <a:rPr kumimoji="1" lang="zh-TW" altLang="en-US" dirty="0">
                <a:latin typeface="DFKai-SB" panose="03000509000000000000" pitchFamily="49" charset="-120"/>
                <a:ea typeface="DFKai-SB" panose="03000509000000000000" pitchFamily="49" charset="-120"/>
                <a:cs typeface="DFKai-SB" panose="03000509000000000000" pitchFamily="49" charset="-120"/>
              </a:rPr>
              <a:t>答案：在氯化鎂的麻醉下，槍絲並沒有完全麻醉，可推測槍絲的運動機制可能與鈣離子無關，也可能槍絲的運動機制跟神經無關（因神經衝動已被抑制）。</a:t>
            </a:r>
            <a:endParaRPr kumimoji="1" lang="en-US" altLang="zh-TW"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這題難度中高。不過最難的應該是，</a:t>
            </a:r>
            <a:r>
              <a:rPr kumimoji="1" lang="en-US" altLang="zh-TW" sz="1800" dirty="0">
                <a:latin typeface="DFKai-SB" panose="03000509000000000000" pitchFamily="49" charset="-120"/>
                <a:ea typeface="DFKai-SB" panose="03000509000000000000" pitchFamily="49" charset="-120"/>
                <a:cs typeface="DFKai-SB" panose="03000509000000000000" pitchFamily="49" charset="-120"/>
              </a:rPr>
              <a:t/>
            </a:r>
            <a:br>
              <a:rPr kumimoji="1" lang="en-US" altLang="zh-TW" sz="1800" dirty="0">
                <a:latin typeface="DFKai-SB" panose="03000509000000000000" pitchFamily="49" charset="-120"/>
                <a:ea typeface="DFKai-SB" panose="03000509000000000000" pitchFamily="49" charset="-120"/>
                <a:cs typeface="DFKai-SB" panose="03000509000000000000" pitchFamily="49" charset="-120"/>
              </a:rPr>
            </a:b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學生需要沿著題目一路完成。</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a:p>
            <a:pPr marL="385763" indent="-385763">
              <a:lnSpc>
                <a:spcPts val="2700"/>
              </a:lnSpc>
              <a:buFont typeface="+mj-lt"/>
              <a:buAutoNum type="arabicPeriod"/>
            </a:pPr>
            <a:r>
              <a:rPr kumimoji="1" lang="zh-TW" altLang="en-US" sz="1800" dirty="0">
                <a:latin typeface="DFKai-SB" panose="03000509000000000000" pitchFamily="49" charset="-120"/>
                <a:ea typeface="DFKai-SB" panose="03000509000000000000" pitchFamily="49" charset="-120"/>
                <a:cs typeface="DFKai-SB" panose="03000509000000000000" pitchFamily="49" charset="-120"/>
              </a:rPr>
              <a:t>不過關鍵也已經寫在題目中作為暗示，就是上一題題目中有提到的鈣離子的拮抗，所以如果有仔細閱讀與理解題目，其實可以推理出可能的答案。</a:t>
            </a:r>
            <a:endParaRPr kumimoji="1" lang="en-US" altLang="zh-TW" sz="1800" dirty="0">
              <a:latin typeface="DFKai-SB" panose="03000509000000000000" pitchFamily="49" charset="-120"/>
              <a:ea typeface="DFKai-SB" panose="03000509000000000000" pitchFamily="49" charset="-120"/>
              <a:cs typeface="DFKai-SB" panose="03000509000000000000" pitchFamily="49" charset="-120"/>
            </a:endParaRPr>
          </a:p>
        </p:txBody>
      </p:sp>
    </p:spTree>
    <p:extLst>
      <p:ext uri="{BB962C8B-B14F-4D97-AF65-F5344CB8AC3E}">
        <p14:creationId xmlns:p14="http://schemas.microsoft.com/office/powerpoint/2010/main" val="2531058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40"/>
        <p:cNvGrpSpPr/>
        <p:nvPr/>
      </p:nvGrpSpPr>
      <p:grpSpPr>
        <a:xfrm>
          <a:off x="0" y="0"/>
          <a:ext cx="0" cy="0"/>
          <a:chOff x="0" y="0"/>
          <a:chExt cx="0" cy="0"/>
        </a:xfrm>
      </p:grpSpPr>
      <p:sp>
        <p:nvSpPr>
          <p:cNvPr id="141" name="Google Shape;141;p22"/>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2"/>
          <p:cNvSpPr/>
          <p:nvPr/>
        </p:nvSpPr>
        <p:spPr>
          <a:xfrm>
            <a:off x="8734225" y="109038"/>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3" name="Google Shape;143;p22"/>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144" name="Google Shape;144;p22"/>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145" name="Google Shape;145;p22"/>
          <p:cNvPicPr preferRelativeResize="0"/>
          <p:nvPr/>
        </p:nvPicPr>
        <p:blipFill rotWithShape="1">
          <a:blip r:embed="rId4">
            <a:alphaModFix/>
          </a:blip>
          <a:srcRect t="85594" r="69398"/>
          <a:stretch/>
        </p:blipFill>
        <p:spPr>
          <a:xfrm>
            <a:off x="49750" y="3566406"/>
            <a:ext cx="1632899" cy="1660718"/>
          </a:xfrm>
          <a:prstGeom prst="rect">
            <a:avLst/>
          </a:prstGeom>
          <a:noFill/>
          <a:ln>
            <a:noFill/>
          </a:ln>
        </p:spPr>
      </p:pic>
      <p:sp>
        <p:nvSpPr>
          <p:cNvPr id="146" name="Google Shape;146;p22"/>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2"/>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2"/>
          <p:cNvSpPr txBox="1"/>
          <p:nvPr/>
        </p:nvSpPr>
        <p:spPr>
          <a:xfrm>
            <a:off x="639563" y="109050"/>
            <a:ext cx="7758000" cy="2462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200" b="1" i="0" u="none" strike="noStrike" cap="none">
                <a:solidFill>
                  <a:srgbClr val="000000"/>
                </a:solidFill>
                <a:latin typeface="Microsoft JhengHei"/>
                <a:ea typeface="Microsoft JhengHei"/>
                <a:cs typeface="Microsoft JhengHei"/>
                <a:sym typeface="Microsoft JhengHei"/>
              </a:rPr>
              <a:t>A</a:t>
            </a:r>
            <a:r>
              <a:rPr lang="zh-TW" sz="3000" i="0" u="none" strike="noStrike" cap="none">
                <a:solidFill>
                  <a:srgbClr val="000000"/>
                </a:solidFill>
                <a:latin typeface="Microsoft JhengHei"/>
                <a:ea typeface="Microsoft JhengHei"/>
                <a:cs typeface="Microsoft JhengHei"/>
                <a:sym typeface="Microsoft JhengHei"/>
              </a:rPr>
              <a:t>管為活體果蠅; </a:t>
            </a:r>
            <a:endParaRPr sz="3000">
              <a:latin typeface="Microsoft JhengHei"/>
              <a:ea typeface="Microsoft JhengHei"/>
              <a:cs typeface="Microsoft JhengHei"/>
              <a:sym typeface="Microsoft JhengHei"/>
            </a:endParaRPr>
          </a:p>
          <a:p>
            <a:pPr marL="0" marR="0" lvl="0" indent="0" algn="l" rtl="0">
              <a:spcBef>
                <a:spcPts val="0"/>
              </a:spcBef>
              <a:spcAft>
                <a:spcPts val="0"/>
              </a:spcAft>
              <a:buNone/>
            </a:pPr>
            <a:endParaRPr sz="3000">
              <a:solidFill>
                <a:srgbClr val="000000"/>
              </a:solidFill>
              <a:latin typeface="Microsoft JhengHei"/>
              <a:ea typeface="Microsoft JhengHei"/>
              <a:cs typeface="Microsoft JhengHei"/>
              <a:sym typeface="Microsoft JhengHei"/>
            </a:endParaRPr>
          </a:p>
          <a:p>
            <a:pPr marL="0" marR="0" lvl="0" indent="0" algn="l" rtl="0">
              <a:spcBef>
                <a:spcPts val="0"/>
              </a:spcBef>
              <a:spcAft>
                <a:spcPts val="0"/>
              </a:spcAft>
              <a:buNone/>
            </a:pPr>
            <a:r>
              <a:rPr lang="zh-TW" sz="3000">
                <a:solidFill>
                  <a:srgbClr val="000000"/>
                </a:solidFill>
                <a:latin typeface="Microsoft JhengHei"/>
                <a:ea typeface="Microsoft JhengHei"/>
                <a:cs typeface="Microsoft JhengHei"/>
                <a:sym typeface="Microsoft JhengHei"/>
              </a:rPr>
              <a:t>夾鏈袋內(死亡樣本)</a:t>
            </a:r>
            <a:endParaRPr sz="3000">
              <a:solidFill>
                <a:srgbClr val="000000"/>
              </a:solidFill>
              <a:latin typeface="Microsoft JhengHei"/>
              <a:ea typeface="Microsoft JhengHei"/>
              <a:cs typeface="Microsoft JhengHei"/>
              <a:sym typeface="Microsoft JhengHei"/>
            </a:endParaRPr>
          </a:p>
          <a:p>
            <a:pPr marL="0" marR="0" lvl="0" indent="0" algn="l" rtl="0">
              <a:spcBef>
                <a:spcPts val="0"/>
              </a:spcBef>
              <a:spcAft>
                <a:spcPts val="0"/>
              </a:spcAft>
              <a:buNone/>
            </a:pPr>
            <a:r>
              <a:rPr lang="zh-TW" sz="3200" b="1">
                <a:solidFill>
                  <a:srgbClr val="000000"/>
                </a:solidFill>
                <a:latin typeface="Microsoft JhengHei"/>
                <a:ea typeface="Microsoft JhengHei"/>
                <a:cs typeface="Microsoft JhengHei"/>
                <a:sym typeface="Microsoft JhengHei"/>
              </a:rPr>
              <a:t>B</a:t>
            </a:r>
            <a:r>
              <a:rPr lang="zh-TW" sz="3000">
                <a:solidFill>
                  <a:srgbClr val="000000"/>
                </a:solidFill>
                <a:latin typeface="Microsoft JhengHei"/>
                <a:ea typeface="Microsoft JhengHei"/>
                <a:cs typeface="Microsoft JhengHei"/>
                <a:sym typeface="Microsoft JhengHei"/>
              </a:rPr>
              <a:t>管為白眼果蠅 </a:t>
            </a:r>
            <a:r>
              <a:rPr lang="zh-TW" sz="3000" b="1" u="sng">
                <a:solidFill>
                  <a:srgbClr val="000000"/>
                </a:solidFill>
                <a:latin typeface="Microsoft JhengHei"/>
                <a:ea typeface="Microsoft JhengHei"/>
                <a:cs typeface="Microsoft JhengHei"/>
                <a:sym typeface="Microsoft JhengHei"/>
              </a:rPr>
              <a:t>(6 ♂及4 ♀)</a:t>
            </a:r>
            <a:endParaRPr sz="3000" b="1" u="sng">
              <a:solidFill>
                <a:srgbClr val="000000"/>
              </a:solidFill>
              <a:latin typeface="Microsoft JhengHei"/>
              <a:ea typeface="Microsoft JhengHei"/>
              <a:cs typeface="Microsoft JhengHei"/>
              <a:sym typeface="Microsoft JhengHei"/>
            </a:endParaRPr>
          </a:p>
          <a:p>
            <a:pPr marL="0" marR="0" lvl="0" indent="0" algn="l" rtl="0">
              <a:spcBef>
                <a:spcPts val="0"/>
              </a:spcBef>
              <a:spcAft>
                <a:spcPts val="0"/>
              </a:spcAft>
              <a:buNone/>
            </a:pPr>
            <a:endParaRPr sz="3000">
              <a:solidFill>
                <a:srgbClr val="000000"/>
              </a:solidFill>
              <a:latin typeface="Microsoft JhengHei"/>
              <a:ea typeface="Microsoft JhengHei"/>
              <a:cs typeface="Microsoft JhengHei"/>
              <a:sym typeface="Microsoft JhengHei"/>
            </a:endParaRPr>
          </a:p>
        </p:txBody>
      </p:sp>
      <p:pic>
        <p:nvPicPr>
          <p:cNvPr id="150" name="Google Shape;150;p22"/>
          <p:cNvPicPr preferRelativeResize="0"/>
          <p:nvPr/>
        </p:nvPicPr>
        <p:blipFill rotWithShape="1">
          <a:blip r:embed="rId5">
            <a:alphaModFix/>
          </a:blip>
          <a:srcRect/>
          <a:stretch/>
        </p:blipFill>
        <p:spPr>
          <a:xfrm>
            <a:off x="300850" y="2421700"/>
            <a:ext cx="8435450" cy="2385650"/>
          </a:xfrm>
          <a:prstGeom prst="rect">
            <a:avLst/>
          </a:prstGeom>
          <a:noFill/>
          <a:ln>
            <a:noFill/>
          </a:ln>
        </p:spPr>
      </p:pic>
      <p:sp>
        <p:nvSpPr>
          <p:cNvPr id="12" name="Google Shape;122;p20">
            <a:extLst>
              <a:ext uri="{FF2B5EF4-FFF2-40B4-BE49-F238E27FC236}">
                <a16:creationId xmlns:a16="http://schemas.microsoft.com/office/drawing/2014/main" id="{C44D6617-8E8C-4D70-BB7F-E8857A566192}"/>
              </a:ext>
            </a:extLst>
          </p:cNvPr>
          <p:cNvSpPr txBox="1"/>
          <p:nvPr/>
        </p:nvSpPr>
        <p:spPr>
          <a:xfrm>
            <a:off x="6220188" y="71725"/>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操作試題1</a:t>
            </a:r>
            <a:endParaRPr sz="2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54"/>
        <p:cNvGrpSpPr/>
        <p:nvPr/>
      </p:nvGrpSpPr>
      <p:grpSpPr>
        <a:xfrm>
          <a:off x="0" y="0"/>
          <a:ext cx="0" cy="0"/>
          <a:chOff x="0" y="0"/>
          <a:chExt cx="0" cy="0"/>
        </a:xfrm>
      </p:grpSpPr>
      <p:sp>
        <p:nvSpPr>
          <p:cNvPr id="155" name="Google Shape;155;p23"/>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3"/>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7" name="Google Shape;157;p23"/>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158" name="Google Shape;158;p23"/>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159" name="Google Shape;159;p23"/>
          <p:cNvPicPr preferRelativeResize="0"/>
          <p:nvPr/>
        </p:nvPicPr>
        <p:blipFill rotWithShape="1">
          <a:blip r:embed="rId4">
            <a:alphaModFix/>
          </a:blip>
          <a:srcRect t="85594" r="69398"/>
          <a:stretch/>
        </p:blipFill>
        <p:spPr>
          <a:xfrm>
            <a:off x="173775" y="3482856"/>
            <a:ext cx="1632899" cy="1660718"/>
          </a:xfrm>
          <a:prstGeom prst="rect">
            <a:avLst/>
          </a:prstGeom>
          <a:noFill/>
          <a:ln>
            <a:noFill/>
          </a:ln>
        </p:spPr>
      </p:pic>
      <p:sp>
        <p:nvSpPr>
          <p:cNvPr id="160" name="Google Shape;160;p23"/>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3"/>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3"/>
          <p:cNvSpPr txBox="1"/>
          <p:nvPr/>
        </p:nvSpPr>
        <p:spPr>
          <a:xfrm>
            <a:off x="534999" y="248882"/>
            <a:ext cx="7758000" cy="1139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4000" b="1">
                <a:solidFill>
                  <a:srgbClr val="000000"/>
                </a:solidFill>
                <a:latin typeface="Microsoft JhengHei"/>
                <a:ea typeface="Microsoft JhengHei"/>
                <a:cs typeface="Microsoft JhengHei"/>
                <a:sym typeface="Microsoft JhengHei"/>
              </a:rPr>
              <a:t>B</a:t>
            </a:r>
            <a:r>
              <a:rPr lang="zh-TW" sz="2800">
                <a:solidFill>
                  <a:srgbClr val="000000"/>
                </a:solidFill>
                <a:latin typeface="Microsoft JhengHei"/>
                <a:ea typeface="Microsoft JhengHei"/>
                <a:cs typeface="Microsoft JhengHei"/>
                <a:sym typeface="Microsoft JhengHei"/>
              </a:rPr>
              <a:t>管為白眼果蠅 </a:t>
            </a:r>
            <a:r>
              <a:rPr lang="zh-TW" sz="2800" b="1" u="sng">
                <a:solidFill>
                  <a:srgbClr val="000000"/>
                </a:solidFill>
                <a:latin typeface="Microsoft JhengHei"/>
                <a:ea typeface="Microsoft JhengHei"/>
                <a:cs typeface="Microsoft JhengHei"/>
                <a:sym typeface="Microsoft JhengHei"/>
              </a:rPr>
              <a:t>(6 ♂及4 ♀)</a:t>
            </a:r>
            <a:endParaRPr sz="2800" b="1" u="sng">
              <a:solidFill>
                <a:srgbClr val="000000"/>
              </a:solidFill>
              <a:latin typeface="Microsoft JhengHei"/>
              <a:ea typeface="Microsoft JhengHei"/>
              <a:cs typeface="Microsoft JhengHei"/>
              <a:sym typeface="Microsoft JhengHei"/>
            </a:endParaRPr>
          </a:p>
          <a:p>
            <a:pPr marL="0" marR="0" lvl="0" indent="0" algn="l" rtl="0">
              <a:spcBef>
                <a:spcPts val="0"/>
              </a:spcBef>
              <a:spcAft>
                <a:spcPts val="0"/>
              </a:spcAft>
              <a:buNone/>
            </a:pPr>
            <a:r>
              <a:rPr lang="zh-TW" sz="2800">
                <a:solidFill>
                  <a:srgbClr val="000000"/>
                </a:solidFill>
                <a:latin typeface="Microsoft JhengHei"/>
                <a:ea typeface="Microsoft JhengHei"/>
                <a:cs typeface="Microsoft JhengHei"/>
                <a:sym typeface="Microsoft JhengHei"/>
              </a:rPr>
              <a:t>  </a:t>
            </a:r>
            <a:r>
              <a:rPr lang="zh-TW" sz="2800" b="1">
                <a:solidFill>
                  <a:srgbClr val="000000"/>
                </a:solidFill>
                <a:latin typeface="Microsoft JhengHei"/>
                <a:ea typeface="Microsoft JhengHei"/>
                <a:cs typeface="Microsoft JhengHei"/>
                <a:sym typeface="Microsoft JhengHei"/>
              </a:rPr>
              <a:t>(1)</a:t>
            </a:r>
            <a:endParaRPr>
              <a:latin typeface="Microsoft JhengHei"/>
              <a:ea typeface="Microsoft JhengHei"/>
              <a:cs typeface="Microsoft JhengHei"/>
              <a:sym typeface="Microsoft JhengHei"/>
            </a:endParaRPr>
          </a:p>
        </p:txBody>
      </p:sp>
      <p:grpSp>
        <p:nvGrpSpPr>
          <p:cNvPr id="164" name="Google Shape;164;p23"/>
          <p:cNvGrpSpPr/>
          <p:nvPr/>
        </p:nvGrpSpPr>
        <p:grpSpPr>
          <a:xfrm>
            <a:off x="1383164" y="1071192"/>
            <a:ext cx="2667438" cy="2697851"/>
            <a:chOff x="571500" y="1503105"/>
            <a:chExt cx="3150394" cy="2865178"/>
          </a:xfrm>
        </p:grpSpPr>
        <p:pic>
          <p:nvPicPr>
            <p:cNvPr id="165" name="Google Shape;165;p23"/>
            <p:cNvPicPr preferRelativeResize="0"/>
            <p:nvPr/>
          </p:nvPicPr>
          <p:blipFill rotWithShape="1">
            <a:blip r:embed="rId5">
              <a:alphaModFix/>
            </a:blip>
            <a:srcRect r="61877"/>
            <a:stretch/>
          </p:blipFill>
          <p:spPr>
            <a:xfrm>
              <a:off x="628649" y="1503105"/>
              <a:ext cx="3093245" cy="2865178"/>
            </a:xfrm>
            <a:prstGeom prst="rect">
              <a:avLst/>
            </a:prstGeom>
            <a:noFill/>
            <a:ln>
              <a:noFill/>
            </a:ln>
          </p:spPr>
        </p:pic>
        <p:sp>
          <p:nvSpPr>
            <p:cNvPr id="166" name="Google Shape;166;p23"/>
            <p:cNvSpPr/>
            <p:nvPr/>
          </p:nvSpPr>
          <p:spPr>
            <a:xfrm>
              <a:off x="571500" y="1503105"/>
              <a:ext cx="185700" cy="175800"/>
            </a:xfrm>
            <a:prstGeom prst="rect">
              <a:avLst/>
            </a:prstGeom>
            <a:solidFill>
              <a:srgbClr val="FFFFFF"/>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167" name="Google Shape;167;p23" descr="Sexing Drosophila | The Arrogant Scientist"/>
          <p:cNvPicPr preferRelativeResize="0"/>
          <p:nvPr/>
        </p:nvPicPr>
        <p:blipFill rotWithShape="1">
          <a:blip r:embed="rId6">
            <a:alphaModFix/>
          </a:blip>
          <a:srcRect r="54938"/>
          <a:stretch/>
        </p:blipFill>
        <p:spPr>
          <a:xfrm>
            <a:off x="4921623" y="1649659"/>
            <a:ext cx="1169635" cy="2064288"/>
          </a:xfrm>
          <a:prstGeom prst="rect">
            <a:avLst/>
          </a:prstGeom>
          <a:noFill/>
          <a:ln w="9525" cap="flat" cmpd="sng">
            <a:solidFill>
              <a:srgbClr val="000000"/>
            </a:solidFill>
            <a:prstDash val="solid"/>
            <a:round/>
            <a:headEnd type="none" w="sm" len="sm"/>
            <a:tailEnd type="none" w="sm" len="sm"/>
          </a:ln>
        </p:spPr>
      </p:pic>
      <p:pic>
        <p:nvPicPr>
          <p:cNvPr id="168" name="Google Shape;168;p23" descr="figure 1"/>
          <p:cNvPicPr preferRelativeResize="0"/>
          <p:nvPr/>
        </p:nvPicPr>
        <p:blipFill rotWithShape="1">
          <a:blip r:embed="rId7">
            <a:alphaModFix/>
          </a:blip>
          <a:srcRect l="1454" t="2743" r="73933" b="3614"/>
          <a:stretch/>
        </p:blipFill>
        <p:spPr>
          <a:xfrm>
            <a:off x="5971897" y="736047"/>
            <a:ext cx="1356563" cy="2446564"/>
          </a:xfrm>
          <a:prstGeom prst="rect">
            <a:avLst/>
          </a:prstGeom>
          <a:noFill/>
          <a:ln>
            <a:noFill/>
          </a:ln>
        </p:spPr>
      </p:pic>
      <p:sp>
        <p:nvSpPr>
          <p:cNvPr id="169" name="Google Shape;169;p23"/>
          <p:cNvSpPr txBox="1"/>
          <p:nvPr/>
        </p:nvSpPr>
        <p:spPr>
          <a:xfrm>
            <a:off x="1612802" y="4170239"/>
            <a:ext cx="68994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b="1">
                <a:solidFill>
                  <a:srgbClr val="0000CC"/>
                </a:solidFill>
                <a:latin typeface="Microsoft JhengHei"/>
                <a:ea typeface="Microsoft JhengHei"/>
                <a:cs typeface="Microsoft JhengHei"/>
                <a:sym typeface="Microsoft JhengHei"/>
              </a:rPr>
              <a:t>繪製雌/雄性外型分類特徵;並須陳述說明。</a:t>
            </a:r>
            <a:endParaRPr sz="2800">
              <a:solidFill>
                <a:srgbClr val="0000CC"/>
              </a:solidFill>
              <a:latin typeface="Microsoft JhengHei"/>
              <a:ea typeface="Microsoft JhengHei"/>
              <a:cs typeface="Microsoft JhengHei"/>
              <a:sym typeface="Microsoft JhengHei"/>
            </a:endParaRPr>
          </a:p>
        </p:txBody>
      </p:sp>
      <p:sp>
        <p:nvSpPr>
          <p:cNvPr id="17" name="Google Shape;122;p20">
            <a:extLst>
              <a:ext uri="{FF2B5EF4-FFF2-40B4-BE49-F238E27FC236}">
                <a16:creationId xmlns:a16="http://schemas.microsoft.com/office/drawing/2014/main" id="{7BCA6839-D127-470C-A0DC-4997A55532F6}"/>
              </a:ext>
            </a:extLst>
          </p:cNvPr>
          <p:cNvSpPr txBox="1"/>
          <p:nvPr/>
        </p:nvSpPr>
        <p:spPr>
          <a:xfrm>
            <a:off x="6220188" y="71725"/>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操作試題1</a:t>
            </a:r>
            <a:endParaRPr sz="2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73"/>
        <p:cNvGrpSpPr/>
        <p:nvPr/>
      </p:nvGrpSpPr>
      <p:grpSpPr>
        <a:xfrm>
          <a:off x="0" y="0"/>
          <a:ext cx="0" cy="0"/>
          <a:chOff x="0" y="0"/>
          <a:chExt cx="0" cy="0"/>
        </a:xfrm>
      </p:grpSpPr>
      <p:sp>
        <p:nvSpPr>
          <p:cNvPr id="174" name="Google Shape;174;p24"/>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4"/>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6" name="Google Shape;176;p24"/>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177" name="Google Shape;177;p24"/>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178" name="Google Shape;178;p24"/>
          <p:cNvPicPr preferRelativeResize="0"/>
          <p:nvPr/>
        </p:nvPicPr>
        <p:blipFill rotWithShape="1">
          <a:blip r:embed="rId4">
            <a:alphaModFix/>
          </a:blip>
          <a:srcRect t="85594" r="69398"/>
          <a:stretch/>
        </p:blipFill>
        <p:spPr>
          <a:xfrm>
            <a:off x="-1077724" y="3546843"/>
            <a:ext cx="1632899" cy="1660718"/>
          </a:xfrm>
          <a:prstGeom prst="rect">
            <a:avLst/>
          </a:prstGeom>
          <a:noFill/>
          <a:ln>
            <a:noFill/>
          </a:ln>
        </p:spPr>
      </p:pic>
      <p:sp>
        <p:nvSpPr>
          <p:cNvPr id="179" name="Google Shape;179;p24"/>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4"/>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4"/>
          <p:cNvSpPr txBox="1"/>
          <p:nvPr/>
        </p:nvSpPr>
        <p:spPr>
          <a:xfrm>
            <a:off x="555175" y="71725"/>
            <a:ext cx="7070100" cy="15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3600" b="1">
                <a:solidFill>
                  <a:srgbClr val="000000"/>
                </a:solidFill>
                <a:latin typeface="Microsoft JhengHei"/>
                <a:ea typeface="Microsoft JhengHei"/>
                <a:cs typeface="Microsoft JhengHei"/>
                <a:sym typeface="Microsoft JhengHei"/>
              </a:rPr>
              <a:t>B</a:t>
            </a:r>
            <a:r>
              <a:rPr lang="zh-TW" sz="2400">
                <a:solidFill>
                  <a:srgbClr val="000000"/>
                </a:solidFill>
                <a:latin typeface="Microsoft JhengHei"/>
                <a:ea typeface="Microsoft JhengHei"/>
                <a:cs typeface="Microsoft JhengHei"/>
                <a:sym typeface="Microsoft JhengHei"/>
              </a:rPr>
              <a:t>管為白眼果蠅 </a:t>
            </a:r>
            <a:r>
              <a:rPr lang="zh-TW" sz="2400" b="1" u="sng">
                <a:solidFill>
                  <a:srgbClr val="000000"/>
                </a:solidFill>
                <a:latin typeface="Microsoft JhengHei"/>
                <a:ea typeface="Microsoft JhengHei"/>
                <a:cs typeface="Microsoft JhengHei"/>
                <a:sym typeface="Microsoft JhengHei"/>
              </a:rPr>
              <a:t>(6 ♂及4 ♀)</a:t>
            </a:r>
            <a:endParaRPr sz="2400" b="1" u="sng">
              <a:solidFill>
                <a:srgbClr val="000000"/>
              </a:solidFill>
              <a:latin typeface="Microsoft JhengHei"/>
              <a:ea typeface="Microsoft JhengHei"/>
              <a:cs typeface="Microsoft JhengHei"/>
              <a:sym typeface="Microsoft JhengHei"/>
            </a:endParaRPr>
          </a:p>
          <a:p>
            <a:pPr marL="0" marR="0" lvl="0" indent="0" algn="l" rtl="0">
              <a:spcBef>
                <a:spcPts val="0"/>
              </a:spcBef>
              <a:spcAft>
                <a:spcPts val="0"/>
              </a:spcAft>
              <a:buNone/>
            </a:pPr>
            <a:r>
              <a:rPr lang="zh-TW" sz="3600" b="1">
                <a:solidFill>
                  <a:srgbClr val="000000"/>
                </a:solidFill>
                <a:latin typeface="Microsoft JhengHei"/>
                <a:ea typeface="Microsoft JhengHei"/>
                <a:cs typeface="Microsoft JhengHei"/>
                <a:sym typeface="Microsoft JhengHei"/>
              </a:rPr>
              <a:t>C</a:t>
            </a:r>
            <a:r>
              <a:rPr lang="zh-TW" sz="2400">
                <a:solidFill>
                  <a:srgbClr val="000000"/>
                </a:solidFill>
                <a:latin typeface="Microsoft JhengHei"/>
                <a:ea typeface="Microsoft JhengHei"/>
                <a:cs typeface="Microsoft JhengHei"/>
                <a:sym typeface="Microsoft JhengHei"/>
              </a:rPr>
              <a:t>管為</a:t>
            </a:r>
            <a:r>
              <a:rPr lang="zh-TW" sz="2400" u="sng">
                <a:solidFill>
                  <a:srgbClr val="000000"/>
                </a:solidFill>
                <a:latin typeface="Microsoft JhengHei"/>
                <a:ea typeface="Microsoft JhengHei"/>
                <a:cs typeface="Microsoft JhengHei"/>
                <a:sym typeface="Microsoft JhengHei"/>
              </a:rPr>
              <a:t>同質型(homozygous)</a:t>
            </a:r>
            <a:r>
              <a:rPr lang="zh-TW" sz="2400">
                <a:solidFill>
                  <a:srgbClr val="000000"/>
                </a:solidFill>
                <a:latin typeface="Microsoft JhengHei"/>
                <a:ea typeface="Microsoft JhengHei"/>
                <a:cs typeface="Microsoft JhengHei"/>
                <a:sym typeface="Microsoft JhengHei"/>
              </a:rPr>
              <a:t> </a:t>
            </a:r>
            <a:r>
              <a:rPr lang="zh-TW" sz="2400" i="1">
                <a:solidFill>
                  <a:srgbClr val="000000"/>
                </a:solidFill>
                <a:latin typeface="Microsoft JhengHei"/>
                <a:ea typeface="Microsoft JhengHei"/>
                <a:cs typeface="Microsoft JhengHei"/>
                <a:sym typeface="Microsoft JhengHei"/>
              </a:rPr>
              <a:t>eyc</a:t>
            </a:r>
            <a:r>
              <a:rPr lang="zh-TW" sz="2400">
                <a:solidFill>
                  <a:srgbClr val="000000"/>
                </a:solidFill>
                <a:latin typeface="Microsoft JhengHei"/>
                <a:ea typeface="Microsoft JhengHei"/>
                <a:cs typeface="Microsoft JhengHei"/>
                <a:sym typeface="Microsoft JhengHei"/>
              </a:rPr>
              <a:t>基因突變果蠅; </a:t>
            </a:r>
            <a:endParaRPr sz="1000">
              <a:latin typeface="Microsoft JhengHei"/>
              <a:ea typeface="Microsoft JhengHei"/>
              <a:cs typeface="Microsoft JhengHei"/>
              <a:sym typeface="Microsoft JhengHei"/>
            </a:endParaRPr>
          </a:p>
          <a:p>
            <a:pPr marL="0" marR="0" lvl="0" indent="0" algn="l" rtl="0">
              <a:spcBef>
                <a:spcPts val="0"/>
              </a:spcBef>
              <a:spcAft>
                <a:spcPts val="0"/>
              </a:spcAft>
              <a:buNone/>
            </a:pPr>
            <a:endParaRPr sz="2400">
              <a:solidFill>
                <a:srgbClr val="000000"/>
              </a:solidFill>
              <a:latin typeface="Microsoft JhengHei"/>
              <a:ea typeface="Microsoft JhengHei"/>
              <a:cs typeface="Microsoft JhengHei"/>
              <a:sym typeface="Microsoft JhengHei"/>
            </a:endParaRPr>
          </a:p>
        </p:txBody>
      </p:sp>
      <p:pic>
        <p:nvPicPr>
          <p:cNvPr id="183" name="Google Shape;183;p24" descr="白眼果蝇图片(第1页) - 要无忧健康图库"/>
          <p:cNvPicPr preferRelativeResize="0"/>
          <p:nvPr/>
        </p:nvPicPr>
        <p:blipFill rotWithShape="1">
          <a:blip r:embed="rId5">
            <a:alphaModFix/>
          </a:blip>
          <a:srcRect/>
          <a:stretch/>
        </p:blipFill>
        <p:spPr>
          <a:xfrm>
            <a:off x="3007275" y="1292400"/>
            <a:ext cx="2761725" cy="2137600"/>
          </a:xfrm>
          <a:prstGeom prst="rect">
            <a:avLst/>
          </a:prstGeom>
          <a:noFill/>
          <a:ln>
            <a:noFill/>
          </a:ln>
        </p:spPr>
      </p:pic>
      <p:sp>
        <p:nvSpPr>
          <p:cNvPr id="184" name="Google Shape;184;p24"/>
          <p:cNvSpPr txBox="1"/>
          <p:nvPr/>
        </p:nvSpPr>
        <p:spPr>
          <a:xfrm>
            <a:off x="495412" y="3581870"/>
            <a:ext cx="8046300" cy="8928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zh-TW" sz="2000" dirty="0">
                <a:solidFill>
                  <a:srgbClr val="000000"/>
                </a:solidFill>
                <a:latin typeface="Microsoft JhengHei"/>
                <a:ea typeface="Microsoft JhengHei"/>
                <a:cs typeface="Microsoft JhengHei"/>
                <a:sym typeface="Microsoft JhengHei"/>
              </a:rPr>
              <a:t>我們選擇一隻同質型</a:t>
            </a:r>
            <a:r>
              <a:rPr lang="zh-TW" sz="2000" i="1" dirty="0">
                <a:solidFill>
                  <a:srgbClr val="000000"/>
                </a:solidFill>
                <a:latin typeface="Microsoft JhengHei"/>
                <a:ea typeface="Microsoft JhengHei"/>
                <a:cs typeface="Microsoft JhengHei"/>
                <a:sym typeface="Microsoft JhengHei"/>
              </a:rPr>
              <a:t>eyc</a:t>
            </a:r>
            <a:r>
              <a:rPr lang="zh-TW" sz="2000" dirty="0">
                <a:solidFill>
                  <a:srgbClr val="000000"/>
                </a:solidFill>
                <a:latin typeface="Microsoft JhengHei"/>
                <a:ea typeface="Microsoft JhengHei"/>
                <a:cs typeface="Microsoft JhengHei"/>
                <a:sym typeface="Microsoft JhengHei"/>
              </a:rPr>
              <a:t>基因突變的</a:t>
            </a:r>
            <a:r>
              <a:rPr lang="zh-TW" sz="2000" b="1" dirty="0">
                <a:solidFill>
                  <a:srgbClr val="FF0000"/>
                </a:solidFill>
                <a:latin typeface="Microsoft JhengHei"/>
                <a:ea typeface="Microsoft JhengHei"/>
                <a:cs typeface="Microsoft JhengHei"/>
                <a:sym typeface="Microsoft JhengHei"/>
              </a:rPr>
              <a:t>紅眼</a:t>
            </a:r>
            <a:r>
              <a:rPr lang="zh-TW" sz="2000" dirty="0">
                <a:solidFill>
                  <a:srgbClr val="000000"/>
                </a:solidFill>
                <a:latin typeface="Microsoft JhengHei"/>
                <a:ea typeface="Microsoft JhengHei"/>
                <a:cs typeface="Microsoft JhengHei"/>
                <a:sym typeface="Microsoft JhengHei"/>
              </a:rPr>
              <a:t>雌蠅與正常</a:t>
            </a:r>
            <a:r>
              <a:rPr lang="zh-TW" sz="2000" b="1" dirty="0">
                <a:solidFill>
                  <a:srgbClr val="000000"/>
                </a:solidFill>
                <a:latin typeface="Microsoft JhengHei"/>
                <a:ea typeface="Microsoft JhengHei"/>
                <a:cs typeface="Microsoft JhengHei"/>
                <a:sym typeface="Microsoft JhengHei"/>
              </a:rPr>
              <a:t>白色眼色</a:t>
            </a:r>
            <a:r>
              <a:rPr lang="zh-TW" sz="2000" dirty="0">
                <a:solidFill>
                  <a:srgbClr val="000000"/>
                </a:solidFill>
                <a:latin typeface="Microsoft JhengHei"/>
                <a:ea typeface="Microsoft JhengHei"/>
                <a:cs typeface="Microsoft JhengHei"/>
                <a:sym typeface="Microsoft JhengHei"/>
              </a:rPr>
              <a:t>的野生型(wild-type)雄蠅交配，產出的F</a:t>
            </a:r>
            <a:r>
              <a:rPr lang="zh-TW" sz="2000" baseline="-25000" dirty="0">
                <a:solidFill>
                  <a:srgbClr val="000000"/>
                </a:solidFill>
                <a:latin typeface="Microsoft JhengHei"/>
                <a:ea typeface="Microsoft JhengHei"/>
                <a:cs typeface="Microsoft JhengHei"/>
                <a:sym typeface="Microsoft JhengHei"/>
              </a:rPr>
              <a:t>1</a:t>
            </a:r>
            <a:r>
              <a:rPr lang="zh-TW" sz="2000" dirty="0">
                <a:solidFill>
                  <a:srgbClr val="000000"/>
                </a:solidFill>
                <a:latin typeface="Microsoft JhengHei"/>
                <a:ea typeface="Microsoft JhengHei"/>
                <a:cs typeface="Microsoft JhengHei"/>
                <a:sym typeface="Microsoft JhengHei"/>
              </a:rPr>
              <a:t>子代被蒐集於</a:t>
            </a:r>
            <a:r>
              <a:rPr lang="zh-TW" sz="3200" b="1" dirty="0">
                <a:solidFill>
                  <a:srgbClr val="000000"/>
                </a:solidFill>
                <a:latin typeface="Microsoft JhengHei"/>
                <a:ea typeface="Microsoft JhengHei"/>
                <a:cs typeface="Microsoft JhengHei"/>
                <a:sym typeface="Microsoft JhengHei"/>
              </a:rPr>
              <a:t>D</a:t>
            </a:r>
            <a:r>
              <a:rPr lang="zh-TW" sz="2000" dirty="0">
                <a:solidFill>
                  <a:srgbClr val="000000"/>
                </a:solidFill>
                <a:latin typeface="Microsoft JhengHei"/>
                <a:ea typeface="Microsoft JhengHei"/>
                <a:cs typeface="Microsoft JhengHei"/>
                <a:sym typeface="Microsoft JhengHei"/>
              </a:rPr>
              <a:t>管中。</a:t>
            </a:r>
            <a:endParaRPr sz="2000" dirty="0">
              <a:solidFill>
                <a:srgbClr val="000000"/>
              </a:solidFill>
              <a:latin typeface="Microsoft JhengHei"/>
              <a:ea typeface="Microsoft JhengHei"/>
              <a:cs typeface="Microsoft JhengHei"/>
              <a:sym typeface="Microsoft JhengHei"/>
            </a:endParaRPr>
          </a:p>
        </p:txBody>
      </p:sp>
      <p:sp>
        <p:nvSpPr>
          <p:cNvPr id="185" name="Google Shape;185;p24"/>
          <p:cNvSpPr txBox="1"/>
          <p:nvPr/>
        </p:nvSpPr>
        <p:spPr>
          <a:xfrm>
            <a:off x="350624" y="4634573"/>
            <a:ext cx="8276700" cy="3849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79166"/>
              </a:lnSpc>
              <a:spcBef>
                <a:spcPts val="0"/>
              </a:spcBef>
              <a:spcAft>
                <a:spcPts val="0"/>
              </a:spcAft>
              <a:buNone/>
            </a:pPr>
            <a:r>
              <a:rPr lang="zh-TW" sz="2400">
                <a:solidFill>
                  <a:srgbClr val="000000"/>
                </a:solidFill>
                <a:latin typeface="Times New Roman"/>
                <a:ea typeface="Times New Roman"/>
                <a:cs typeface="Times New Roman"/>
                <a:sym typeface="Times New Roman"/>
              </a:rPr>
              <a:t>P: ♀ </a:t>
            </a:r>
            <a:r>
              <a:rPr lang="zh-TW" sz="2400" i="1">
                <a:solidFill>
                  <a:srgbClr val="000000"/>
                </a:solidFill>
                <a:latin typeface="Times New Roman"/>
                <a:ea typeface="Times New Roman"/>
                <a:cs typeface="Times New Roman"/>
                <a:sym typeface="Times New Roman"/>
              </a:rPr>
              <a:t>eyc</a:t>
            </a:r>
            <a:r>
              <a:rPr lang="zh-TW" sz="2400" i="1" baseline="30000">
                <a:solidFill>
                  <a:srgbClr val="000000"/>
                </a:solidFill>
                <a:latin typeface="Times New Roman"/>
                <a:ea typeface="Times New Roman"/>
                <a:cs typeface="Times New Roman"/>
                <a:sym typeface="Times New Roman"/>
              </a:rPr>
              <a:t>R</a:t>
            </a:r>
            <a:r>
              <a:rPr lang="zh-TW" sz="2400">
                <a:solidFill>
                  <a:srgbClr val="000000"/>
                </a:solidFill>
                <a:latin typeface="Times New Roman"/>
                <a:ea typeface="Times New Roman"/>
                <a:cs typeface="Times New Roman"/>
                <a:sym typeface="Times New Roman"/>
              </a:rPr>
              <a:t>/</a:t>
            </a:r>
            <a:r>
              <a:rPr lang="zh-TW" sz="2400" i="1">
                <a:solidFill>
                  <a:srgbClr val="000000"/>
                </a:solidFill>
                <a:latin typeface="Times New Roman"/>
                <a:ea typeface="Times New Roman"/>
                <a:cs typeface="Times New Roman"/>
                <a:sym typeface="Times New Roman"/>
              </a:rPr>
              <a:t>eyc</a:t>
            </a:r>
            <a:r>
              <a:rPr lang="zh-TW" sz="2400" i="1" baseline="30000">
                <a:solidFill>
                  <a:srgbClr val="000000"/>
                </a:solidFill>
                <a:latin typeface="Times New Roman"/>
                <a:ea typeface="Times New Roman"/>
                <a:cs typeface="Times New Roman"/>
                <a:sym typeface="Times New Roman"/>
              </a:rPr>
              <a:t>R</a:t>
            </a:r>
            <a:r>
              <a:rPr lang="zh-TW" sz="2400">
                <a:solidFill>
                  <a:srgbClr val="000000"/>
                </a:solidFill>
                <a:latin typeface="Times New Roman"/>
                <a:ea typeface="Times New Roman"/>
                <a:cs typeface="Times New Roman"/>
                <a:sym typeface="Times New Roman"/>
              </a:rPr>
              <a:t> (Red eye color)  ×  ♂ </a:t>
            </a:r>
            <a:r>
              <a:rPr lang="zh-TW" sz="2400" i="1">
                <a:solidFill>
                  <a:srgbClr val="000000"/>
                </a:solidFill>
                <a:latin typeface="Times New Roman"/>
                <a:ea typeface="Times New Roman"/>
                <a:cs typeface="Times New Roman"/>
                <a:sym typeface="Times New Roman"/>
              </a:rPr>
              <a:t>eyc</a:t>
            </a:r>
            <a:r>
              <a:rPr lang="zh-TW" sz="2400" i="1" baseline="30000">
                <a:solidFill>
                  <a:srgbClr val="000000"/>
                </a:solidFill>
                <a:latin typeface="Times New Roman"/>
                <a:ea typeface="Times New Roman"/>
                <a:cs typeface="Times New Roman"/>
                <a:sym typeface="Times New Roman"/>
              </a:rPr>
              <a:t>w</a:t>
            </a:r>
            <a:r>
              <a:rPr lang="zh-TW" sz="2400">
                <a:solidFill>
                  <a:srgbClr val="000000"/>
                </a:solidFill>
                <a:latin typeface="Times New Roman"/>
                <a:ea typeface="Times New Roman"/>
                <a:cs typeface="Times New Roman"/>
                <a:sym typeface="Times New Roman"/>
              </a:rPr>
              <a:t>/</a:t>
            </a:r>
            <a:r>
              <a:rPr lang="zh-TW" sz="2400" i="1">
                <a:solidFill>
                  <a:srgbClr val="000000"/>
                </a:solidFill>
                <a:latin typeface="Times New Roman"/>
                <a:ea typeface="Times New Roman"/>
                <a:cs typeface="Times New Roman"/>
                <a:sym typeface="Times New Roman"/>
              </a:rPr>
              <a:t>eyc</a:t>
            </a:r>
            <a:r>
              <a:rPr lang="zh-TW" sz="2400" i="1" baseline="30000">
                <a:solidFill>
                  <a:srgbClr val="000000"/>
                </a:solidFill>
                <a:latin typeface="Times New Roman"/>
                <a:ea typeface="Times New Roman"/>
                <a:cs typeface="Times New Roman"/>
                <a:sym typeface="Times New Roman"/>
              </a:rPr>
              <a:t>w</a:t>
            </a:r>
            <a:r>
              <a:rPr lang="zh-TW" sz="2400">
                <a:solidFill>
                  <a:srgbClr val="000000"/>
                </a:solidFill>
                <a:latin typeface="Times New Roman"/>
                <a:ea typeface="Times New Roman"/>
                <a:cs typeface="Times New Roman"/>
                <a:sym typeface="Times New Roman"/>
              </a:rPr>
              <a:t> (White eye color) </a:t>
            </a:r>
            <a:endParaRPr sz="2400">
              <a:solidFill>
                <a:srgbClr val="000000"/>
              </a:solidFill>
              <a:latin typeface="Calibri"/>
              <a:ea typeface="Calibri"/>
              <a:cs typeface="Calibri"/>
              <a:sym typeface="Calibri"/>
            </a:endParaRPr>
          </a:p>
        </p:txBody>
      </p:sp>
      <p:sp>
        <p:nvSpPr>
          <p:cNvPr id="14" name="Google Shape;122;p20">
            <a:extLst>
              <a:ext uri="{FF2B5EF4-FFF2-40B4-BE49-F238E27FC236}">
                <a16:creationId xmlns:a16="http://schemas.microsoft.com/office/drawing/2014/main" id="{430F59A4-F1D3-4E9E-AC0D-45FE8351F951}"/>
              </a:ext>
            </a:extLst>
          </p:cNvPr>
          <p:cNvSpPr txBox="1"/>
          <p:nvPr/>
        </p:nvSpPr>
        <p:spPr>
          <a:xfrm>
            <a:off x="6220188" y="71725"/>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操作試題1</a:t>
            </a:r>
            <a:endParaRPr sz="24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89"/>
        <p:cNvGrpSpPr/>
        <p:nvPr/>
      </p:nvGrpSpPr>
      <p:grpSpPr>
        <a:xfrm>
          <a:off x="0" y="0"/>
          <a:ext cx="0" cy="0"/>
          <a:chOff x="0" y="0"/>
          <a:chExt cx="0" cy="0"/>
        </a:xfrm>
      </p:grpSpPr>
      <p:sp>
        <p:nvSpPr>
          <p:cNvPr id="190" name="Google Shape;190;p25"/>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5"/>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2" name="Google Shape;192;p25"/>
          <p:cNvPicPr preferRelativeResize="0"/>
          <p:nvPr/>
        </p:nvPicPr>
        <p:blipFill rotWithShape="1">
          <a:blip r:embed="rId3">
            <a:alphaModFix/>
          </a:blip>
          <a:srcRect t="19704" r="39419"/>
          <a:stretch/>
        </p:blipFill>
        <p:spPr>
          <a:xfrm rot="5400008">
            <a:off x="1872075" y="-1817842"/>
            <a:ext cx="1955802" cy="5600430"/>
          </a:xfrm>
          <a:prstGeom prst="rect">
            <a:avLst/>
          </a:prstGeom>
          <a:noFill/>
          <a:ln>
            <a:noFill/>
          </a:ln>
        </p:spPr>
      </p:pic>
      <p:pic>
        <p:nvPicPr>
          <p:cNvPr id="193" name="Google Shape;193;p25"/>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194" name="Google Shape;194;p25"/>
          <p:cNvPicPr preferRelativeResize="0"/>
          <p:nvPr/>
        </p:nvPicPr>
        <p:blipFill rotWithShape="1">
          <a:blip r:embed="rId4">
            <a:alphaModFix/>
          </a:blip>
          <a:srcRect t="85594" r="69398"/>
          <a:stretch/>
        </p:blipFill>
        <p:spPr>
          <a:xfrm>
            <a:off x="-1047351" y="3474352"/>
            <a:ext cx="1632899" cy="1660718"/>
          </a:xfrm>
          <a:prstGeom prst="rect">
            <a:avLst/>
          </a:prstGeom>
          <a:noFill/>
          <a:ln>
            <a:noFill/>
          </a:ln>
        </p:spPr>
      </p:pic>
      <p:sp>
        <p:nvSpPr>
          <p:cNvPr id="195" name="Google Shape;195;p25"/>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5"/>
          <p:cNvSpPr/>
          <p:nvPr/>
        </p:nvSpPr>
        <p:spPr>
          <a:xfrm rot="1020152">
            <a:off x="-7337" y="-18747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5"/>
          <p:cNvSpPr txBox="1"/>
          <p:nvPr/>
        </p:nvSpPr>
        <p:spPr>
          <a:xfrm>
            <a:off x="472407" y="132424"/>
            <a:ext cx="7758000" cy="138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b="1">
                <a:solidFill>
                  <a:srgbClr val="000000"/>
                </a:solidFill>
                <a:latin typeface="Microsoft JhengHei"/>
                <a:ea typeface="Microsoft JhengHei"/>
                <a:cs typeface="Microsoft JhengHei"/>
                <a:sym typeface="Microsoft JhengHei"/>
              </a:rPr>
              <a:t>(2)</a:t>
            </a:r>
            <a:endParaRPr sz="1000">
              <a:latin typeface="Microsoft JhengHei"/>
              <a:ea typeface="Microsoft JhengHei"/>
              <a:cs typeface="Microsoft JhengHei"/>
              <a:sym typeface="Microsoft JhengHei"/>
            </a:endParaRPr>
          </a:p>
          <a:p>
            <a:pPr marL="0" marR="0" lvl="0" indent="0" algn="l" rtl="0">
              <a:spcBef>
                <a:spcPts val="0"/>
              </a:spcBef>
              <a:spcAft>
                <a:spcPts val="0"/>
              </a:spcAft>
              <a:buNone/>
            </a:pPr>
            <a:r>
              <a:rPr lang="zh-TW" sz="3600" b="1">
                <a:solidFill>
                  <a:srgbClr val="000000"/>
                </a:solidFill>
                <a:latin typeface="Microsoft JhengHei"/>
                <a:ea typeface="Microsoft JhengHei"/>
                <a:cs typeface="Microsoft JhengHei"/>
                <a:sym typeface="Microsoft JhengHei"/>
              </a:rPr>
              <a:t>D</a:t>
            </a:r>
            <a:r>
              <a:rPr lang="zh-TW" sz="2400">
                <a:solidFill>
                  <a:srgbClr val="000000"/>
                </a:solidFill>
                <a:latin typeface="Microsoft JhengHei"/>
                <a:ea typeface="Microsoft JhengHei"/>
                <a:cs typeface="Microsoft JhengHei"/>
                <a:sym typeface="Microsoft JhengHei"/>
              </a:rPr>
              <a:t>管為前述雜交後收集之F1子代。</a:t>
            </a:r>
            <a:endParaRPr sz="2400" b="1" u="sng">
              <a:solidFill>
                <a:srgbClr val="000000"/>
              </a:solidFill>
              <a:latin typeface="Microsoft JhengHei"/>
              <a:ea typeface="Microsoft JhengHei"/>
              <a:cs typeface="Microsoft JhengHei"/>
              <a:sym typeface="Microsoft JhengHei"/>
            </a:endParaRPr>
          </a:p>
          <a:p>
            <a:pPr marL="0" marR="0" lvl="0" indent="0" algn="l" rtl="0">
              <a:spcBef>
                <a:spcPts val="0"/>
              </a:spcBef>
              <a:spcAft>
                <a:spcPts val="0"/>
              </a:spcAft>
              <a:buNone/>
            </a:pPr>
            <a:r>
              <a:rPr lang="zh-TW" sz="2400" b="1">
                <a:solidFill>
                  <a:srgbClr val="000000"/>
                </a:solidFill>
                <a:latin typeface="Microsoft JhengHei"/>
                <a:ea typeface="Microsoft JhengHei"/>
                <a:cs typeface="Microsoft JhengHei"/>
                <a:sym typeface="Microsoft JhengHei"/>
              </a:rPr>
              <a:t>(a)</a:t>
            </a:r>
            <a:endParaRPr sz="1000">
              <a:latin typeface="Microsoft JhengHei"/>
              <a:ea typeface="Microsoft JhengHei"/>
              <a:cs typeface="Microsoft JhengHei"/>
              <a:sym typeface="Microsoft JhengHei"/>
            </a:endParaRPr>
          </a:p>
        </p:txBody>
      </p:sp>
      <p:graphicFrame>
        <p:nvGraphicFramePr>
          <p:cNvPr id="199" name="Google Shape;199;p25"/>
          <p:cNvGraphicFramePr/>
          <p:nvPr/>
        </p:nvGraphicFramePr>
        <p:xfrm>
          <a:off x="1283565" y="1105415"/>
          <a:ext cx="7039350" cy="1310025"/>
        </p:xfrm>
        <a:graphic>
          <a:graphicData uri="http://schemas.openxmlformats.org/drawingml/2006/table">
            <a:tbl>
              <a:tblPr firstRow="1" firstCol="1" bandRow="1">
                <a:noFill/>
                <a:tableStyleId>{7B51B102-3577-4272-A705-9B2DDEBF599F}</a:tableStyleId>
              </a:tblPr>
              <a:tblGrid>
                <a:gridCol w="1407700">
                  <a:extLst>
                    <a:ext uri="{9D8B030D-6E8A-4147-A177-3AD203B41FA5}">
                      <a16:colId xmlns:a16="http://schemas.microsoft.com/office/drawing/2014/main" val="20000"/>
                    </a:ext>
                  </a:extLst>
                </a:gridCol>
                <a:gridCol w="1407700">
                  <a:extLst>
                    <a:ext uri="{9D8B030D-6E8A-4147-A177-3AD203B41FA5}">
                      <a16:colId xmlns:a16="http://schemas.microsoft.com/office/drawing/2014/main" val="20001"/>
                    </a:ext>
                  </a:extLst>
                </a:gridCol>
                <a:gridCol w="1407700">
                  <a:extLst>
                    <a:ext uri="{9D8B030D-6E8A-4147-A177-3AD203B41FA5}">
                      <a16:colId xmlns:a16="http://schemas.microsoft.com/office/drawing/2014/main" val="20002"/>
                    </a:ext>
                  </a:extLst>
                </a:gridCol>
                <a:gridCol w="1407700">
                  <a:extLst>
                    <a:ext uri="{9D8B030D-6E8A-4147-A177-3AD203B41FA5}">
                      <a16:colId xmlns:a16="http://schemas.microsoft.com/office/drawing/2014/main" val="20003"/>
                    </a:ext>
                  </a:extLst>
                </a:gridCol>
                <a:gridCol w="1408550">
                  <a:extLst>
                    <a:ext uri="{9D8B030D-6E8A-4147-A177-3AD203B41FA5}">
                      <a16:colId xmlns:a16="http://schemas.microsoft.com/office/drawing/2014/main" val="20004"/>
                    </a:ext>
                  </a:extLst>
                </a:gridCol>
              </a:tblGrid>
              <a:tr h="701425">
                <a:tc>
                  <a:txBody>
                    <a:bodyPr/>
                    <a:lstStyle/>
                    <a:p>
                      <a:pPr marL="0" marR="0" lvl="0" indent="0" algn="ctr" rtl="0">
                        <a:lnSpc>
                          <a:spcPct val="105555"/>
                        </a:lnSpc>
                        <a:spcBef>
                          <a:spcPts val="0"/>
                        </a:spcBef>
                        <a:spcAft>
                          <a:spcPts val="0"/>
                        </a:spcAft>
                        <a:buNone/>
                      </a:pPr>
                      <a:r>
                        <a:rPr lang="zh-TW" sz="1800" u="none" strike="noStrike" cap="none">
                          <a:latin typeface="Arial"/>
                          <a:ea typeface="Arial"/>
                          <a:cs typeface="Arial"/>
                          <a:sym typeface="Arial"/>
                        </a:rPr>
                        <a:t>性別及表型</a:t>
                      </a:r>
                      <a:endParaRPr sz="1800" u="none" strike="noStrike" cap="none">
                        <a:latin typeface="Arial"/>
                        <a:ea typeface="Arial"/>
                        <a:cs typeface="Arial"/>
                        <a:sym typeface="Arial"/>
                      </a:endParaRPr>
                    </a:p>
                  </a:txBody>
                  <a:tcPr marL="68575" marR="68575" marT="0" marB="0" anchor="ctr"/>
                </a:tc>
                <a:tc>
                  <a:txBody>
                    <a:bodyPr/>
                    <a:lstStyle/>
                    <a:p>
                      <a:pPr marL="0" marR="0" lvl="0" indent="0" algn="ctr" rtl="0">
                        <a:lnSpc>
                          <a:spcPct val="105555"/>
                        </a:lnSpc>
                        <a:spcBef>
                          <a:spcPts val="0"/>
                        </a:spcBef>
                        <a:spcAft>
                          <a:spcPts val="0"/>
                        </a:spcAft>
                        <a:buNone/>
                      </a:pPr>
                      <a:r>
                        <a:rPr lang="zh-TW" sz="1800" u="none" strike="noStrike" cap="none">
                          <a:latin typeface="Arial"/>
                          <a:ea typeface="Arial"/>
                          <a:cs typeface="Arial"/>
                          <a:sym typeface="Arial"/>
                        </a:rPr>
                        <a:t>白眼雄蠅</a:t>
                      </a:r>
                      <a:endParaRPr sz="1800" u="none" strike="noStrike" cap="none">
                        <a:latin typeface="Arial"/>
                        <a:ea typeface="Arial"/>
                        <a:cs typeface="Arial"/>
                        <a:sym typeface="Arial"/>
                      </a:endParaRPr>
                    </a:p>
                  </a:txBody>
                  <a:tcPr marL="68575" marR="68575" marT="0" marB="0" anchor="ctr"/>
                </a:tc>
                <a:tc>
                  <a:txBody>
                    <a:bodyPr/>
                    <a:lstStyle/>
                    <a:p>
                      <a:pPr marL="0" marR="0" lvl="0" indent="0" algn="ctr" rtl="0">
                        <a:lnSpc>
                          <a:spcPct val="105555"/>
                        </a:lnSpc>
                        <a:spcBef>
                          <a:spcPts val="0"/>
                        </a:spcBef>
                        <a:spcAft>
                          <a:spcPts val="0"/>
                        </a:spcAft>
                        <a:buNone/>
                      </a:pPr>
                      <a:r>
                        <a:rPr lang="zh-TW" sz="1800" u="none" strike="noStrike" cap="none">
                          <a:latin typeface="Arial"/>
                          <a:ea typeface="Arial"/>
                          <a:cs typeface="Arial"/>
                          <a:sym typeface="Arial"/>
                        </a:rPr>
                        <a:t>白眼雌蠅</a:t>
                      </a:r>
                      <a:endParaRPr sz="1800" u="none" strike="noStrike" cap="none">
                        <a:latin typeface="Arial"/>
                        <a:ea typeface="Arial"/>
                        <a:cs typeface="Arial"/>
                        <a:sym typeface="Arial"/>
                      </a:endParaRPr>
                    </a:p>
                  </a:txBody>
                  <a:tcPr marL="68575" marR="68575" marT="0" marB="0" anchor="ctr"/>
                </a:tc>
                <a:tc>
                  <a:txBody>
                    <a:bodyPr/>
                    <a:lstStyle/>
                    <a:p>
                      <a:pPr marL="0" marR="0" lvl="0" indent="0" algn="ctr" rtl="0">
                        <a:lnSpc>
                          <a:spcPct val="105555"/>
                        </a:lnSpc>
                        <a:spcBef>
                          <a:spcPts val="0"/>
                        </a:spcBef>
                        <a:spcAft>
                          <a:spcPts val="0"/>
                        </a:spcAft>
                        <a:buNone/>
                      </a:pPr>
                      <a:r>
                        <a:rPr lang="zh-TW" sz="1800" u="none" strike="noStrike" cap="none">
                          <a:latin typeface="Arial"/>
                          <a:ea typeface="Arial"/>
                          <a:cs typeface="Arial"/>
                          <a:sym typeface="Arial"/>
                        </a:rPr>
                        <a:t>紅眼雄蠅</a:t>
                      </a:r>
                      <a:endParaRPr sz="1800" u="none" strike="noStrike" cap="none">
                        <a:latin typeface="Arial"/>
                        <a:ea typeface="Arial"/>
                        <a:cs typeface="Arial"/>
                        <a:sym typeface="Arial"/>
                      </a:endParaRPr>
                    </a:p>
                  </a:txBody>
                  <a:tcPr marL="68575" marR="68575" marT="0" marB="0" anchor="ctr"/>
                </a:tc>
                <a:tc>
                  <a:txBody>
                    <a:bodyPr/>
                    <a:lstStyle/>
                    <a:p>
                      <a:pPr marL="0" marR="0" lvl="0" indent="0" algn="ctr" rtl="0">
                        <a:lnSpc>
                          <a:spcPct val="105555"/>
                        </a:lnSpc>
                        <a:spcBef>
                          <a:spcPts val="0"/>
                        </a:spcBef>
                        <a:spcAft>
                          <a:spcPts val="0"/>
                        </a:spcAft>
                        <a:buNone/>
                      </a:pPr>
                      <a:r>
                        <a:rPr lang="zh-TW" sz="1800" u="none" strike="noStrike" cap="none">
                          <a:latin typeface="Arial"/>
                          <a:ea typeface="Arial"/>
                          <a:cs typeface="Arial"/>
                          <a:sym typeface="Arial"/>
                        </a:rPr>
                        <a:t>紅眼雌蠅</a:t>
                      </a:r>
                      <a:endParaRPr sz="18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608600">
                <a:tc>
                  <a:txBody>
                    <a:bodyPr/>
                    <a:lstStyle/>
                    <a:p>
                      <a:pPr marL="0" marR="0" lvl="0" indent="0" algn="ctr" rtl="0">
                        <a:lnSpc>
                          <a:spcPct val="105555"/>
                        </a:lnSpc>
                        <a:spcBef>
                          <a:spcPts val="0"/>
                        </a:spcBef>
                        <a:spcAft>
                          <a:spcPts val="0"/>
                        </a:spcAft>
                        <a:buNone/>
                      </a:pPr>
                      <a:r>
                        <a:rPr lang="zh-TW" sz="1800" u="none" strike="noStrike" cap="none">
                          <a:latin typeface="Arial"/>
                          <a:ea typeface="Arial"/>
                          <a:cs typeface="Arial"/>
                          <a:sym typeface="Arial"/>
                        </a:rPr>
                        <a:t>數目</a:t>
                      </a:r>
                      <a:endParaRPr sz="1800" u="none" strike="noStrike" cap="none">
                        <a:latin typeface="Arial"/>
                        <a:ea typeface="Arial"/>
                        <a:cs typeface="Arial"/>
                        <a:sym typeface="Arial"/>
                      </a:endParaRPr>
                    </a:p>
                  </a:txBody>
                  <a:tcPr marL="68575" marR="68575" marT="0" marB="0" anchor="ctr"/>
                </a:tc>
                <a:tc>
                  <a:txBody>
                    <a:bodyPr/>
                    <a:lstStyle/>
                    <a:p>
                      <a:pPr marL="0" marR="0" lvl="0" indent="0" algn="ctr" rtl="0">
                        <a:lnSpc>
                          <a:spcPct val="67857"/>
                        </a:lnSpc>
                        <a:spcBef>
                          <a:spcPts val="0"/>
                        </a:spcBef>
                        <a:spcAft>
                          <a:spcPts val="0"/>
                        </a:spcAft>
                        <a:buNone/>
                      </a:pPr>
                      <a:r>
                        <a:rPr lang="zh-TW" sz="2800" b="1" u="none" strike="noStrike" cap="none">
                          <a:solidFill>
                            <a:srgbClr val="FF0000"/>
                          </a:solidFill>
                          <a:latin typeface="Arial"/>
                          <a:ea typeface="Arial"/>
                          <a:cs typeface="Arial"/>
                          <a:sym typeface="Arial"/>
                        </a:rPr>
                        <a:t> 0</a:t>
                      </a:r>
                      <a:endParaRPr sz="2800" b="1" u="none" strike="noStrike" cap="none">
                        <a:solidFill>
                          <a:srgbClr val="FF0000"/>
                        </a:solidFill>
                        <a:latin typeface="Arial"/>
                        <a:ea typeface="Arial"/>
                        <a:cs typeface="Arial"/>
                        <a:sym typeface="Arial"/>
                      </a:endParaRPr>
                    </a:p>
                  </a:txBody>
                  <a:tcPr marL="68575" marR="68575" marT="0" marB="0" anchor="ctr"/>
                </a:tc>
                <a:tc>
                  <a:txBody>
                    <a:bodyPr/>
                    <a:lstStyle/>
                    <a:p>
                      <a:pPr marL="0" marR="0" lvl="0" indent="0" algn="ctr" rtl="0">
                        <a:lnSpc>
                          <a:spcPct val="67857"/>
                        </a:lnSpc>
                        <a:spcBef>
                          <a:spcPts val="0"/>
                        </a:spcBef>
                        <a:spcAft>
                          <a:spcPts val="0"/>
                        </a:spcAft>
                        <a:buNone/>
                      </a:pPr>
                      <a:r>
                        <a:rPr lang="zh-TW" sz="2800" b="1" u="none" strike="noStrike" cap="none">
                          <a:solidFill>
                            <a:srgbClr val="FF0000"/>
                          </a:solidFill>
                          <a:latin typeface="Arial"/>
                          <a:ea typeface="Arial"/>
                          <a:cs typeface="Arial"/>
                          <a:sym typeface="Arial"/>
                        </a:rPr>
                        <a:t> 5</a:t>
                      </a:r>
                      <a:endParaRPr sz="2800" b="1" u="none" strike="noStrike" cap="none">
                        <a:solidFill>
                          <a:srgbClr val="FF0000"/>
                        </a:solidFill>
                        <a:latin typeface="Arial"/>
                        <a:ea typeface="Arial"/>
                        <a:cs typeface="Arial"/>
                        <a:sym typeface="Arial"/>
                      </a:endParaRPr>
                    </a:p>
                  </a:txBody>
                  <a:tcPr marL="68575" marR="68575" marT="0" marB="0" anchor="ctr"/>
                </a:tc>
                <a:tc>
                  <a:txBody>
                    <a:bodyPr/>
                    <a:lstStyle/>
                    <a:p>
                      <a:pPr marL="0" marR="0" lvl="0" indent="0" algn="ctr" rtl="0">
                        <a:lnSpc>
                          <a:spcPct val="67857"/>
                        </a:lnSpc>
                        <a:spcBef>
                          <a:spcPts val="0"/>
                        </a:spcBef>
                        <a:spcAft>
                          <a:spcPts val="0"/>
                        </a:spcAft>
                        <a:buNone/>
                      </a:pPr>
                      <a:r>
                        <a:rPr lang="zh-TW" sz="2800" b="1" u="none" strike="noStrike" cap="none">
                          <a:solidFill>
                            <a:srgbClr val="FF0000"/>
                          </a:solidFill>
                          <a:latin typeface="Arial"/>
                          <a:ea typeface="Arial"/>
                          <a:cs typeface="Arial"/>
                          <a:sym typeface="Arial"/>
                        </a:rPr>
                        <a:t> 5</a:t>
                      </a:r>
                      <a:endParaRPr sz="2800" b="1" u="none" strike="noStrike" cap="none">
                        <a:solidFill>
                          <a:srgbClr val="FF0000"/>
                        </a:solidFill>
                        <a:latin typeface="Arial"/>
                        <a:ea typeface="Arial"/>
                        <a:cs typeface="Arial"/>
                        <a:sym typeface="Arial"/>
                      </a:endParaRPr>
                    </a:p>
                  </a:txBody>
                  <a:tcPr marL="68575" marR="68575" marT="0" marB="0" anchor="ctr"/>
                </a:tc>
                <a:tc>
                  <a:txBody>
                    <a:bodyPr/>
                    <a:lstStyle/>
                    <a:p>
                      <a:pPr marL="0" marR="0" lvl="0" indent="0" algn="ctr" rtl="0">
                        <a:lnSpc>
                          <a:spcPct val="67857"/>
                        </a:lnSpc>
                        <a:spcBef>
                          <a:spcPts val="0"/>
                        </a:spcBef>
                        <a:spcAft>
                          <a:spcPts val="0"/>
                        </a:spcAft>
                        <a:buNone/>
                      </a:pPr>
                      <a:r>
                        <a:rPr lang="zh-TW" sz="2800" b="1" u="none" strike="noStrike" cap="none">
                          <a:solidFill>
                            <a:srgbClr val="FF0000"/>
                          </a:solidFill>
                          <a:latin typeface="Arial"/>
                          <a:ea typeface="Arial"/>
                          <a:cs typeface="Arial"/>
                          <a:sym typeface="Arial"/>
                        </a:rPr>
                        <a:t>0 </a:t>
                      </a:r>
                      <a:endParaRPr sz="2800" b="1" u="none" strike="noStrike" cap="none">
                        <a:solidFill>
                          <a:srgbClr val="FF0000"/>
                        </a:solidFill>
                        <a:latin typeface="Arial"/>
                        <a:ea typeface="Arial"/>
                        <a:cs typeface="Arial"/>
                        <a:sym typeface="Arial"/>
                      </a:endParaRPr>
                    </a:p>
                  </a:txBody>
                  <a:tcPr marL="68575" marR="68575" marT="0" marB="0" anchor="ctr"/>
                </a:tc>
                <a:extLst>
                  <a:ext uri="{0D108BD9-81ED-4DB2-BD59-A6C34878D82A}">
                    <a16:rowId xmlns:a16="http://schemas.microsoft.com/office/drawing/2014/main" val="10001"/>
                  </a:ext>
                </a:extLst>
              </a:tr>
            </a:tbl>
          </a:graphicData>
        </a:graphic>
      </p:graphicFrame>
      <p:sp>
        <p:nvSpPr>
          <p:cNvPr id="200" name="Google Shape;200;p25"/>
          <p:cNvSpPr txBox="1"/>
          <p:nvPr/>
        </p:nvSpPr>
        <p:spPr>
          <a:xfrm>
            <a:off x="377006" y="2440134"/>
            <a:ext cx="9165379" cy="2134518"/>
          </a:xfrm>
          <a:prstGeom prst="rect">
            <a:avLst/>
          </a:prstGeom>
          <a:noFill/>
          <a:ln>
            <a:noFill/>
          </a:ln>
        </p:spPr>
        <p:txBody>
          <a:bodyPr spcFirstLastPara="1" wrap="square" lIns="91425" tIns="45700" rIns="91425" bIns="45700" anchor="t" anchorCtr="0">
            <a:spAutoFit/>
          </a:bodyPr>
          <a:lstStyle/>
          <a:p>
            <a:pPr marL="0" marR="0" lvl="0" indent="0" algn="l" rtl="0">
              <a:lnSpc>
                <a:spcPct val="79166"/>
              </a:lnSpc>
              <a:spcBef>
                <a:spcPts val="0"/>
              </a:spcBef>
              <a:spcAft>
                <a:spcPts val="0"/>
              </a:spcAft>
              <a:buNone/>
            </a:pPr>
            <a:r>
              <a:rPr lang="zh-TW" sz="2400" dirty="0">
                <a:solidFill>
                  <a:srgbClr val="000000"/>
                </a:solidFill>
                <a:latin typeface="Times New Roman"/>
                <a:ea typeface="Times New Roman"/>
                <a:cs typeface="Times New Roman"/>
                <a:sym typeface="Times New Roman"/>
              </a:rPr>
              <a:t>P: ♀ </a:t>
            </a:r>
            <a:r>
              <a:rPr lang="zh-TW" sz="2400" i="1" dirty="0">
                <a:solidFill>
                  <a:srgbClr val="000000"/>
                </a:solidFill>
                <a:latin typeface="Times New Roman"/>
                <a:ea typeface="Times New Roman"/>
                <a:cs typeface="Times New Roman"/>
                <a:sym typeface="Times New Roman"/>
              </a:rPr>
              <a:t>eyc</a:t>
            </a:r>
            <a:r>
              <a:rPr lang="zh-TW" sz="2400" i="1" baseline="30000" dirty="0">
                <a:solidFill>
                  <a:srgbClr val="000000"/>
                </a:solidFill>
                <a:latin typeface="Times New Roman"/>
                <a:ea typeface="Times New Roman"/>
                <a:cs typeface="Times New Roman"/>
                <a:sym typeface="Times New Roman"/>
              </a:rPr>
              <a:t>R</a:t>
            </a:r>
            <a:r>
              <a:rPr lang="zh-TW" sz="2400" dirty="0">
                <a:solidFill>
                  <a:srgbClr val="000000"/>
                </a:solidFill>
                <a:latin typeface="Times New Roman"/>
                <a:ea typeface="Times New Roman"/>
                <a:cs typeface="Times New Roman"/>
                <a:sym typeface="Times New Roman"/>
              </a:rPr>
              <a:t>/</a:t>
            </a:r>
            <a:r>
              <a:rPr lang="zh-TW" sz="2400" i="1" dirty="0">
                <a:solidFill>
                  <a:srgbClr val="000000"/>
                </a:solidFill>
                <a:latin typeface="Times New Roman"/>
                <a:ea typeface="Times New Roman"/>
                <a:cs typeface="Times New Roman"/>
                <a:sym typeface="Times New Roman"/>
              </a:rPr>
              <a:t>eyc</a:t>
            </a:r>
            <a:r>
              <a:rPr lang="zh-TW" sz="2400" i="1" baseline="30000" dirty="0">
                <a:solidFill>
                  <a:srgbClr val="000000"/>
                </a:solidFill>
                <a:latin typeface="Times New Roman"/>
                <a:ea typeface="Times New Roman"/>
                <a:cs typeface="Times New Roman"/>
                <a:sym typeface="Times New Roman"/>
              </a:rPr>
              <a:t>R</a:t>
            </a:r>
            <a:r>
              <a:rPr lang="zh-TW" sz="2400" dirty="0">
                <a:solidFill>
                  <a:srgbClr val="000000"/>
                </a:solidFill>
                <a:latin typeface="Times New Roman"/>
                <a:ea typeface="Times New Roman"/>
                <a:cs typeface="Times New Roman"/>
                <a:sym typeface="Times New Roman"/>
              </a:rPr>
              <a:t> (Red eye color)  ×  ♂ </a:t>
            </a:r>
            <a:r>
              <a:rPr lang="zh-TW" sz="2400" i="1" dirty="0">
                <a:solidFill>
                  <a:srgbClr val="000000"/>
                </a:solidFill>
                <a:latin typeface="Times New Roman"/>
                <a:ea typeface="Times New Roman"/>
                <a:cs typeface="Times New Roman"/>
                <a:sym typeface="Times New Roman"/>
              </a:rPr>
              <a:t>eyc</a:t>
            </a:r>
            <a:r>
              <a:rPr lang="zh-TW" sz="2400" i="1" baseline="30000" dirty="0">
                <a:solidFill>
                  <a:srgbClr val="000000"/>
                </a:solidFill>
                <a:latin typeface="Times New Roman"/>
                <a:ea typeface="Times New Roman"/>
                <a:cs typeface="Times New Roman"/>
                <a:sym typeface="Times New Roman"/>
              </a:rPr>
              <a:t>w</a:t>
            </a:r>
            <a:r>
              <a:rPr lang="zh-TW" sz="2400" dirty="0">
                <a:solidFill>
                  <a:srgbClr val="000000"/>
                </a:solidFill>
                <a:latin typeface="Times New Roman"/>
                <a:ea typeface="Times New Roman"/>
                <a:cs typeface="Times New Roman"/>
                <a:sym typeface="Times New Roman"/>
              </a:rPr>
              <a:t>/</a:t>
            </a:r>
            <a:r>
              <a:rPr lang="zh-TW" sz="2400" i="1" dirty="0">
                <a:solidFill>
                  <a:srgbClr val="000000"/>
                </a:solidFill>
                <a:latin typeface="Times New Roman"/>
                <a:ea typeface="Times New Roman"/>
                <a:cs typeface="Times New Roman"/>
                <a:sym typeface="Times New Roman"/>
              </a:rPr>
              <a:t>eyc</a:t>
            </a:r>
            <a:r>
              <a:rPr lang="zh-TW" sz="2400" i="1" baseline="30000" dirty="0">
                <a:solidFill>
                  <a:srgbClr val="000000"/>
                </a:solidFill>
                <a:latin typeface="Times New Roman"/>
                <a:ea typeface="Times New Roman"/>
                <a:cs typeface="Times New Roman"/>
                <a:sym typeface="Times New Roman"/>
              </a:rPr>
              <a:t>w</a:t>
            </a:r>
            <a:r>
              <a:rPr lang="zh-TW" sz="2400" dirty="0">
                <a:solidFill>
                  <a:srgbClr val="000000"/>
                </a:solidFill>
                <a:latin typeface="Times New Roman"/>
                <a:ea typeface="Times New Roman"/>
                <a:cs typeface="Times New Roman"/>
                <a:sym typeface="Times New Roman"/>
              </a:rPr>
              <a:t> (White eye color) </a:t>
            </a:r>
            <a:endParaRPr sz="1050" dirty="0"/>
          </a:p>
          <a:p>
            <a:pPr marL="0" marR="0" lvl="0" indent="0" algn="l" rtl="0">
              <a:lnSpc>
                <a:spcPct val="79166"/>
              </a:lnSpc>
              <a:spcBef>
                <a:spcPts val="0"/>
              </a:spcBef>
              <a:spcAft>
                <a:spcPts val="0"/>
              </a:spcAft>
              <a:buNone/>
            </a:pPr>
            <a:r>
              <a:rPr lang="zh-TW" sz="2400" dirty="0">
                <a:solidFill>
                  <a:srgbClr val="000000"/>
                </a:solidFill>
                <a:latin typeface="Calibri"/>
                <a:ea typeface="Calibri"/>
                <a:cs typeface="Calibri"/>
                <a:sym typeface="Calibri"/>
              </a:rPr>
              <a:t>  </a:t>
            </a:r>
            <a:endParaRPr sz="2400" dirty="0">
              <a:solidFill>
                <a:srgbClr val="000000"/>
              </a:solidFill>
              <a:latin typeface="Calibri"/>
              <a:ea typeface="Calibri"/>
              <a:cs typeface="Calibri"/>
              <a:sym typeface="Calibri"/>
            </a:endParaRPr>
          </a:p>
          <a:p>
            <a:pPr marL="0" marR="0" lvl="0" indent="0" algn="l" rtl="0">
              <a:lnSpc>
                <a:spcPct val="79166"/>
              </a:lnSpc>
              <a:spcBef>
                <a:spcPts val="0"/>
              </a:spcBef>
              <a:spcAft>
                <a:spcPts val="0"/>
              </a:spcAft>
              <a:buNone/>
            </a:pPr>
            <a:r>
              <a:rPr lang="zh-TW" sz="2400" dirty="0">
                <a:solidFill>
                  <a:srgbClr val="000000"/>
                </a:solidFill>
                <a:latin typeface="Times New Roman"/>
                <a:ea typeface="Times New Roman"/>
                <a:cs typeface="Times New Roman"/>
                <a:sym typeface="Times New Roman"/>
              </a:rPr>
              <a:t>  🡪 </a:t>
            </a:r>
            <a:r>
              <a:rPr lang="zh-TW" sz="2400" b="1" dirty="0">
                <a:solidFill>
                  <a:srgbClr val="FF0000"/>
                </a:solidFill>
                <a:latin typeface="Times New Roman"/>
                <a:ea typeface="Times New Roman"/>
                <a:cs typeface="Times New Roman"/>
                <a:sym typeface="Times New Roman"/>
              </a:rPr>
              <a:t>因F1具性別眼色差異？</a:t>
            </a:r>
            <a:endParaRPr sz="2400" b="1" dirty="0">
              <a:solidFill>
                <a:srgbClr val="FF0000"/>
              </a:solidFill>
              <a:latin typeface="Times New Roman"/>
              <a:ea typeface="Times New Roman"/>
              <a:cs typeface="Times New Roman"/>
              <a:sym typeface="Times New Roman"/>
            </a:endParaRPr>
          </a:p>
          <a:p>
            <a:pPr marL="342900" marR="0" lvl="0" indent="-190500" algn="l" rtl="0">
              <a:lnSpc>
                <a:spcPct val="79166"/>
              </a:lnSpc>
              <a:spcBef>
                <a:spcPts val="0"/>
              </a:spcBef>
              <a:spcAft>
                <a:spcPts val="0"/>
              </a:spcAft>
              <a:buClr>
                <a:srgbClr val="000000"/>
              </a:buClr>
              <a:buSzPts val="2400"/>
              <a:buFont typeface="Noto Sans Symbols"/>
              <a:buNone/>
            </a:pPr>
            <a:endParaRPr sz="2400" dirty="0">
              <a:solidFill>
                <a:srgbClr val="000000"/>
              </a:solidFill>
              <a:latin typeface="Calibri"/>
              <a:ea typeface="Calibri"/>
              <a:cs typeface="Calibri"/>
              <a:sym typeface="Calibri"/>
            </a:endParaRPr>
          </a:p>
          <a:p>
            <a:pPr marL="0" marR="0" lvl="0" indent="0" algn="l" rtl="0">
              <a:lnSpc>
                <a:spcPct val="79166"/>
              </a:lnSpc>
              <a:spcBef>
                <a:spcPts val="0"/>
              </a:spcBef>
              <a:spcAft>
                <a:spcPts val="0"/>
              </a:spcAft>
              <a:buNone/>
            </a:pPr>
            <a:r>
              <a:rPr lang="zh-TW" sz="2400" dirty="0">
                <a:solidFill>
                  <a:srgbClr val="000000"/>
                </a:solidFill>
                <a:latin typeface="Times New Roman"/>
                <a:ea typeface="Times New Roman"/>
                <a:cs typeface="Times New Roman"/>
                <a:sym typeface="Times New Roman"/>
              </a:rPr>
              <a:t>修正P可能為: </a:t>
            </a:r>
            <a:endParaRPr sz="1050" dirty="0"/>
          </a:p>
          <a:p>
            <a:pPr marL="0" marR="0" lvl="0" indent="0" algn="l" rtl="0">
              <a:lnSpc>
                <a:spcPct val="79166"/>
              </a:lnSpc>
              <a:spcBef>
                <a:spcPts val="0"/>
              </a:spcBef>
              <a:spcAft>
                <a:spcPts val="0"/>
              </a:spcAft>
              <a:buNone/>
            </a:pPr>
            <a:endParaRPr sz="2400" b="1" dirty="0">
              <a:solidFill>
                <a:srgbClr val="000000"/>
              </a:solidFill>
              <a:latin typeface="Times New Roman"/>
              <a:ea typeface="Times New Roman"/>
              <a:cs typeface="Times New Roman"/>
              <a:sym typeface="Times New Roman"/>
            </a:endParaRPr>
          </a:p>
          <a:p>
            <a:pPr marL="0" marR="0" lvl="0" indent="0" algn="l" rtl="0">
              <a:lnSpc>
                <a:spcPct val="79166"/>
              </a:lnSpc>
              <a:spcBef>
                <a:spcPts val="0"/>
              </a:spcBef>
              <a:spcAft>
                <a:spcPts val="0"/>
              </a:spcAft>
              <a:buNone/>
            </a:pPr>
            <a:r>
              <a:rPr lang="zh-TW" sz="2400" dirty="0">
                <a:solidFill>
                  <a:srgbClr val="0000CC"/>
                </a:solidFill>
                <a:latin typeface="Times New Roman"/>
                <a:ea typeface="Times New Roman"/>
                <a:cs typeface="Times New Roman"/>
                <a:sym typeface="Times New Roman"/>
              </a:rPr>
              <a:t>P:  </a:t>
            </a:r>
            <a:r>
              <a:rPr lang="zh-TW" sz="2400" b="1" dirty="0">
                <a:solidFill>
                  <a:srgbClr val="0000CC"/>
                </a:solidFill>
                <a:latin typeface="Times New Roman"/>
                <a:ea typeface="Times New Roman"/>
                <a:cs typeface="Times New Roman"/>
                <a:sym typeface="Times New Roman"/>
              </a:rPr>
              <a:t>♀ X</a:t>
            </a:r>
            <a:r>
              <a:rPr lang="zh-TW" sz="2400" b="1" i="1" baseline="30000" dirty="0">
                <a:solidFill>
                  <a:srgbClr val="0000CC"/>
                </a:solidFill>
                <a:latin typeface="Times New Roman"/>
                <a:ea typeface="Times New Roman"/>
                <a:cs typeface="Times New Roman"/>
                <a:sym typeface="Times New Roman"/>
              </a:rPr>
              <a:t>eycR</a:t>
            </a:r>
            <a:r>
              <a:rPr lang="zh-TW" sz="2400" b="1" dirty="0">
                <a:solidFill>
                  <a:srgbClr val="0000CC"/>
                </a:solidFill>
                <a:latin typeface="Times New Roman"/>
                <a:ea typeface="Times New Roman"/>
                <a:cs typeface="Times New Roman"/>
                <a:sym typeface="Times New Roman"/>
              </a:rPr>
              <a:t>/X</a:t>
            </a:r>
            <a:r>
              <a:rPr lang="zh-TW" sz="2400" b="1" i="1" baseline="30000" dirty="0">
                <a:solidFill>
                  <a:srgbClr val="0000CC"/>
                </a:solidFill>
                <a:latin typeface="Times New Roman"/>
                <a:ea typeface="Times New Roman"/>
                <a:cs typeface="Times New Roman"/>
                <a:sym typeface="Times New Roman"/>
              </a:rPr>
              <a:t>eycR</a:t>
            </a:r>
            <a:r>
              <a:rPr lang="zh-TW" sz="2400" b="1" dirty="0">
                <a:solidFill>
                  <a:srgbClr val="0000CC"/>
                </a:solidFill>
                <a:latin typeface="Times New Roman"/>
                <a:ea typeface="Times New Roman"/>
                <a:cs typeface="Times New Roman"/>
                <a:sym typeface="Times New Roman"/>
              </a:rPr>
              <a:t> (Red eye color)  ×  ♂ X</a:t>
            </a:r>
            <a:r>
              <a:rPr lang="zh-TW" sz="2400" b="1" i="1" baseline="30000" dirty="0">
                <a:solidFill>
                  <a:srgbClr val="0000CC"/>
                </a:solidFill>
                <a:latin typeface="Times New Roman"/>
                <a:ea typeface="Times New Roman"/>
                <a:cs typeface="Times New Roman"/>
                <a:sym typeface="Times New Roman"/>
              </a:rPr>
              <a:t>eycW</a:t>
            </a:r>
            <a:r>
              <a:rPr lang="zh-TW" sz="2400" b="1" dirty="0">
                <a:solidFill>
                  <a:srgbClr val="0000CC"/>
                </a:solidFill>
                <a:latin typeface="Times New Roman"/>
                <a:ea typeface="Times New Roman"/>
                <a:cs typeface="Times New Roman"/>
                <a:sym typeface="Times New Roman"/>
              </a:rPr>
              <a:t> /Y (White eye color)</a:t>
            </a:r>
            <a:endParaRPr sz="2400" b="1" dirty="0">
              <a:solidFill>
                <a:srgbClr val="0000CC"/>
              </a:solidFill>
              <a:latin typeface="Calibri"/>
              <a:ea typeface="Calibri"/>
              <a:cs typeface="Calibri"/>
              <a:sym typeface="Calibri"/>
            </a:endParaRPr>
          </a:p>
        </p:txBody>
      </p:sp>
      <p:sp>
        <p:nvSpPr>
          <p:cNvPr id="201" name="Google Shape;201;p25"/>
          <p:cNvSpPr txBox="1"/>
          <p:nvPr/>
        </p:nvSpPr>
        <p:spPr>
          <a:xfrm>
            <a:off x="549764" y="4656643"/>
            <a:ext cx="7567500" cy="348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59375"/>
              </a:lnSpc>
              <a:spcBef>
                <a:spcPts val="0"/>
              </a:spcBef>
              <a:spcAft>
                <a:spcPts val="0"/>
              </a:spcAft>
              <a:buNone/>
            </a:pPr>
            <a:r>
              <a:rPr lang="zh-TW" sz="2800" b="1" dirty="0">
                <a:solidFill>
                  <a:schemeClr val="dk1"/>
                </a:solidFill>
                <a:latin typeface="Times New Roman"/>
                <a:ea typeface="Times New Roman"/>
                <a:cs typeface="Times New Roman"/>
                <a:sym typeface="Times New Roman"/>
              </a:rPr>
              <a:t>(b)</a:t>
            </a:r>
            <a:r>
              <a:rPr lang="zh-TW" sz="2600" i="1" dirty="0">
                <a:solidFill>
                  <a:srgbClr val="000000"/>
                </a:solidFill>
                <a:latin typeface="Times New Roman"/>
                <a:ea typeface="Times New Roman"/>
                <a:cs typeface="Times New Roman"/>
                <a:sym typeface="Times New Roman"/>
              </a:rPr>
              <a:t>eyc</a:t>
            </a:r>
            <a:r>
              <a:rPr lang="zh-TW" sz="2600" dirty="0">
                <a:solidFill>
                  <a:srgbClr val="000000"/>
                </a:solidFill>
                <a:latin typeface="Times New Roman"/>
                <a:ea typeface="Times New Roman"/>
                <a:cs typeface="Times New Roman"/>
                <a:sym typeface="Times New Roman"/>
              </a:rPr>
              <a:t>基因應位於</a:t>
            </a:r>
            <a:r>
              <a:rPr lang="zh-TW" sz="2600" u="sng" dirty="0">
                <a:solidFill>
                  <a:srgbClr val="000000"/>
                </a:solidFill>
                <a:latin typeface="Times New Roman"/>
                <a:ea typeface="Times New Roman"/>
                <a:cs typeface="Times New Roman"/>
                <a:sym typeface="Times New Roman"/>
              </a:rPr>
              <a:t>   </a:t>
            </a:r>
            <a:r>
              <a:rPr lang="zh-TW" sz="2600" u="sng" dirty="0">
                <a:solidFill>
                  <a:srgbClr val="FF0000"/>
                </a:solidFill>
                <a:latin typeface="Times New Roman"/>
                <a:ea typeface="Times New Roman"/>
                <a:cs typeface="Times New Roman"/>
                <a:sym typeface="Times New Roman"/>
              </a:rPr>
              <a:t>X</a:t>
            </a:r>
            <a:r>
              <a:rPr lang="zh-TW" sz="2600" u="sng" dirty="0">
                <a:solidFill>
                  <a:srgbClr val="000000"/>
                </a:solidFill>
                <a:latin typeface="Times New Roman"/>
                <a:ea typeface="Times New Roman"/>
                <a:cs typeface="Times New Roman"/>
                <a:sym typeface="Times New Roman"/>
              </a:rPr>
              <a:t>    </a:t>
            </a:r>
            <a:r>
              <a:rPr lang="zh-TW" sz="2600" dirty="0">
                <a:solidFill>
                  <a:srgbClr val="000000"/>
                </a:solidFill>
                <a:latin typeface="Times New Roman"/>
                <a:ea typeface="Times New Roman"/>
                <a:cs typeface="Times New Roman"/>
                <a:sym typeface="Times New Roman"/>
              </a:rPr>
              <a:t>染色體；請敘明理由。</a:t>
            </a:r>
            <a:endParaRPr sz="2600" dirty="0">
              <a:solidFill>
                <a:srgbClr val="000000"/>
              </a:solidFill>
              <a:latin typeface="Times New Roman"/>
              <a:ea typeface="Times New Roman"/>
              <a:cs typeface="Times New Roman"/>
              <a:sym typeface="Times New Roman"/>
            </a:endParaRPr>
          </a:p>
        </p:txBody>
      </p:sp>
      <p:sp>
        <p:nvSpPr>
          <p:cNvPr id="202" name="Google Shape;202;p25"/>
          <p:cNvSpPr txBox="1"/>
          <p:nvPr/>
        </p:nvSpPr>
        <p:spPr>
          <a:xfrm>
            <a:off x="437957" y="5630845"/>
            <a:ext cx="9933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p:txBody>
      </p:sp>
      <p:sp>
        <p:nvSpPr>
          <p:cNvPr id="15" name="Google Shape;122;p20">
            <a:extLst>
              <a:ext uri="{FF2B5EF4-FFF2-40B4-BE49-F238E27FC236}">
                <a16:creationId xmlns:a16="http://schemas.microsoft.com/office/drawing/2014/main" id="{25E44F93-0807-48AC-8633-F07A56CCBAB3}"/>
              </a:ext>
            </a:extLst>
          </p:cNvPr>
          <p:cNvSpPr txBox="1"/>
          <p:nvPr/>
        </p:nvSpPr>
        <p:spPr>
          <a:xfrm>
            <a:off x="6220188" y="71725"/>
            <a:ext cx="26268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zh-TW" sz="2400" b="1" dirty="0"/>
              <a:t>操作試題1</a:t>
            </a:r>
            <a:endParaRPr sz="2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206"/>
        <p:cNvGrpSpPr/>
        <p:nvPr/>
      </p:nvGrpSpPr>
      <p:grpSpPr>
        <a:xfrm>
          <a:off x="0" y="0"/>
          <a:ext cx="0" cy="0"/>
          <a:chOff x="0" y="0"/>
          <a:chExt cx="0" cy="0"/>
        </a:xfrm>
      </p:grpSpPr>
      <p:sp>
        <p:nvSpPr>
          <p:cNvPr id="207" name="Google Shape;207;p26"/>
          <p:cNvSpPr/>
          <p:nvPr/>
        </p:nvSpPr>
        <p:spPr>
          <a:xfrm rot="-162387">
            <a:off x="8418350" y="-83625"/>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6"/>
          <p:cNvSpPr/>
          <p:nvPr/>
        </p:nvSpPr>
        <p:spPr>
          <a:xfrm>
            <a:off x="8627325" y="-83637"/>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9" name="Google Shape;209;p26"/>
          <p:cNvPicPr preferRelativeResize="0"/>
          <p:nvPr/>
        </p:nvPicPr>
        <p:blipFill rotWithShape="1">
          <a:blip r:embed="rId3">
            <a:alphaModFix/>
          </a:blip>
          <a:srcRect t="19704" r="39419"/>
          <a:stretch/>
        </p:blipFill>
        <p:spPr>
          <a:xfrm rot="5400008">
            <a:off x="1814171" y="-1959157"/>
            <a:ext cx="1955802" cy="5600430"/>
          </a:xfrm>
          <a:prstGeom prst="rect">
            <a:avLst/>
          </a:prstGeom>
          <a:noFill/>
          <a:ln>
            <a:noFill/>
          </a:ln>
        </p:spPr>
      </p:pic>
      <p:pic>
        <p:nvPicPr>
          <p:cNvPr id="210" name="Google Shape;210;p26"/>
          <p:cNvPicPr preferRelativeResize="0"/>
          <p:nvPr/>
        </p:nvPicPr>
        <p:blipFill rotWithShape="1">
          <a:blip r:embed="rId3">
            <a:alphaModFix/>
          </a:blip>
          <a:srcRect t="74368" r="39419"/>
          <a:stretch/>
        </p:blipFill>
        <p:spPr>
          <a:xfrm rot="680944">
            <a:off x="6514743" y="-257897"/>
            <a:ext cx="1955800" cy="1787695"/>
          </a:xfrm>
          <a:prstGeom prst="rect">
            <a:avLst/>
          </a:prstGeom>
          <a:noFill/>
          <a:ln>
            <a:noFill/>
          </a:ln>
        </p:spPr>
      </p:pic>
      <p:pic>
        <p:nvPicPr>
          <p:cNvPr id="211" name="Google Shape;211;p26"/>
          <p:cNvPicPr preferRelativeResize="0"/>
          <p:nvPr/>
        </p:nvPicPr>
        <p:blipFill rotWithShape="1">
          <a:blip r:embed="rId4">
            <a:alphaModFix/>
          </a:blip>
          <a:srcRect t="85594" r="69398"/>
          <a:stretch/>
        </p:blipFill>
        <p:spPr>
          <a:xfrm>
            <a:off x="-1214864" y="3472954"/>
            <a:ext cx="1632899" cy="1660718"/>
          </a:xfrm>
          <a:prstGeom prst="rect">
            <a:avLst/>
          </a:prstGeom>
          <a:noFill/>
          <a:ln>
            <a:noFill/>
          </a:ln>
        </p:spPr>
      </p:pic>
      <p:sp>
        <p:nvSpPr>
          <p:cNvPr id="212" name="Google Shape;212;p26"/>
          <p:cNvSpPr/>
          <p:nvPr/>
        </p:nvSpPr>
        <p:spPr>
          <a:xfrm>
            <a:off x="-538050" y="-83650"/>
            <a:ext cx="947850" cy="5310775"/>
          </a:xfrm>
          <a:prstGeom prst="flowChartInputOutput">
            <a:avLst/>
          </a:prstGeom>
          <a:solidFill>
            <a:srgbClr val="FFF2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6"/>
          <p:cNvSpPr/>
          <p:nvPr/>
        </p:nvSpPr>
        <p:spPr>
          <a:xfrm rot="1020152">
            <a:off x="-175282" y="-187486"/>
            <a:ext cx="83625" cy="5310775"/>
          </a:xfrm>
          <a:prstGeom prst="flowChartInputOutpu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6"/>
          <p:cNvSpPr txBox="1"/>
          <p:nvPr/>
        </p:nvSpPr>
        <p:spPr>
          <a:xfrm>
            <a:off x="489526" y="197175"/>
            <a:ext cx="8401200" cy="1422600"/>
          </a:xfrm>
          <a:prstGeom prst="rect">
            <a:avLst/>
          </a:prstGeom>
          <a:noFill/>
          <a:ln>
            <a:noFill/>
          </a:ln>
        </p:spPr>
        <p:txBody>
          <a:bodyPr spcFirstLastPara="1" wrap="square" lIns="91425" tIns="45700" rIns="91425" bIns="45700" anchor="t" anchorCtr="0">
            <a:spAutoFit/>
          </a:bodyPr>
          <a:lstStyle/>
          <a:p>
            <a:pPr marL="514350" marR="0" lvl="0" indent="-476250" algn="l" rtl="0">
              <a:lnSpc>
                <a:spcPct val="146428"/>
              </a:lnSpc>
              <a:spcBef>
                <a:spcPts val="0"/>
              </a:spcBef>
              <a:spcAft>
                <a:spcPts val="0"/>
              </a:spcAft>
              <a:buClr>
                <a:srgbClr val="2A2A2A"/>
              </a:buClr>
              <a:buSzPts val="2200"/>
              <a:buFont typeface="Times New Roman"/>
              <a:buAutoNum type="arabicParenBoth" startAt="3"/>
            </a:pPr>
            <a:r>
              <a:rPr lang="zh-TW" sz="2200" dirty="0">
                <a:solidFill>
                  <a:srgbClr val="000000"/>
                </a:solidFill>
                <a:latin typeface="Times New Roman"/>
                <a:ea typeface="Times New Roman"/>
                <a:cs typeface="Times New Roman"/>
                <a:sym typeface="Times New Roman"/>
              </a:rPr>
              <a:t>若將</a:t>
            </a:r>
            <a:r>
              <a:rPr lang="zh-TW" sz="2200" b="1" dirty="0">
                <a:solidFill>
                  <a:srgbClr val="000000"/>
                </a:solidFill>
                <a:latin typeface="Times New Roman"/>
                <a:ea typeface="Times New Roman"/>
                <a:cs typeface="Times New Roman"/>
                <a:sym typeface="Times New Roman"/>
              </a:rPr>
              <a:t>D</a:t>
            </a:r>
            <a:r>
              <a:rPr lang="zh-TW" sz="2200" dirty="0">
                <a:solidFill>
                  <a:srgbClr val="000000"/>
                </a:solidFill>
                <a:latin typeface="Times New Roman"/>
                <a:ea typeface="Times New Roman"/>
                <a:cs typeface="Times New Roman"/>
                <a:sym typeface="Times New Roman"/>
              </a:rPr>
              <a:t>管中F</a:t>
            </a:r>
            <a:r>
              <a:rPr lang="zh-TW" sz="2200" baseline="-25000" dirty="0">
                <a:solidFill>
                  <a:srgbClr val="000000"/>
                </a:solidFill>
                <a:latin typeface="Times New Roman"/>
                <a:ea typeface="Times New Roman"/>
                <a:cs typeface="Times New Roman"/>
                <a:sym typeface="Times New Roman"/>
              </a:rPr>
              <a:t>1</a:t>
            </a:r>
            <a:r>
              <a:rPr lang="zh-TW" sz="2200" dirty="0">
                <a:solidFill>
                  <a:srgbClr val="000000"/>
                </a:solidFill>
                <a:latin typeface="Times New Roman"/>
                <a:ea typeface="Times New Roman"/>
                <a:cs typeface="Times New Roman"/>
                <a:sym typeface="Times New Roman"/>
              </a:rPr>
              <a:t>雌性與F</a:t>
            </a:r>
            <a:r>
              <a:rPr lang="zh-TW" sz="2200" baseline="-25000" dirty="0">
                <a:solidFill>
                  <a:srgbClr val="000000"/>
                </a:solidFill>
                <a:latin typeface="Times New Roman"/>
                <a:ea typeface="Times New Roman"/>
                <a:cs typeface="Times New Roman"/>
                <a:sym typeface="Times New Roman"/>
              </a:rPr>
              <a:t>1</a:t>
            </a:r>
            <a:r>
              <a:rPr lang="zh-TW" sz="2200" dirty="0">
                <a:solidFill>
                  <a:srgbClr val="000000"/>
                </a:solidFill>
                <a:latin typeface="Times New Roman"/>
                <a:ea typeface="Times New Roman"/>
                <a:cs typeface="Times New Roman"/>
                <a:sym typeface="Times New Roman"/>
              </a:rPr>
              <a:t>雄性雜交，請</a:t>
            </a:r>
            <a:r>
              <a:rPr lang="zh-TW" sz="2200" b="1" dirty="0">
                <a:solidFill>
                  <a:srgbClr val="000000"/>
                </a:solidFill>
                <a:latin typeface="Times New Roman"/>
                <a:ea typeface="Times New Roman"/>
                <a:cs typeface="Times New Roman"/>
                <a:sym typeface="Times New Roman"/>
              </a:rPr>
              <a:t>推論並陳述</a:t>
            </a:r>
            <a:r>
              <a:rPr lang="zh-TW" sz="2200" dirty="0">
                <a:solidFill>
                  <a:srgbClr val="000000"/>
                </a:solidFill>
                <a:latin typeface="Times New Roman"/>
                <a:ea typeface="Times New Roman"/>
                <a:cs typeface="Times New Roman"/>
                <a:sym typeface="Times New Roman"/>
              </a:rPr>
              <a:t>所產出的</a:t>
            </a:r>
            <a:endParaRPr sz="2200" dirty="0">
              <a:solidFill>
                <a:srgbClr val="000000"/>
              </a:solidFill>
              <a:latin typeface="Times New Roman"/>
              <a:ea typeface="Times New Roman"/>
              <a:cs typeface="Times New Roman"/>
              <a:sym typeface="Times New Roman"/>
            </a:endParaRPr>
          </a:p>
          <a:p>
            <a:pPr marL="0" marR="0" lvl="0" indent="0" algn="l" rtl="0">
              <a:lnSpc>
                <a:spcPct val="146428"/>
              </a:lnSpc>
              <a:spcBef>
                <a:spcPts val="0"/>
              </a:spcBef>
              <a:spcAft>
                <a:spcPts val="0"/>
              </a:spcAft>
              <a:buNone/>
            </a:pPr>
            <a:r>
              <a:rPr lang="zh-TW" sz="2200" b="1" dirty="0">
                <a:solidFill>
                  <a:srgbClr val="000000"/>
                </a:solidFill>
                <a:latin typeface="Times New Roman"/>
                <a:ea typeface="Times New Roman"/>
                <a:cs typeface="Times New Roman"/>
                <a:sym typeface="Times New Roman"/>
              </a:rPr>
              <a:t>      (a)</a:t>
            </a:r>
            <a:r>
              <a:rPr lang="zh-TW" sz="2200" dirty="0">
                <a:solidFill>
                  <a:srgbClr val="000000"/>
                </a:solidFill>
                <a:latin typeface="Times New Roman"/>
                <a:ea typeface="Times New Roman"/>
                <a:cs typeface="Times New Roman"/>
                <a:sym typeface="Times New Roman"/>
              </a:rPr>
              <a:t> F</a:t>
            </a:r>
            <a:r>
              <a:rPr lang="zh-TW" sz="2200" baseline="-25000" dirty="0">
                <a:solidFill>
                  <a:srgbClr val="000000"/>
                </a:solidFill>
                <a:latin typeface="Times New Roman"/>
                <a:ea typeface="Times New Roman"/>
                <a:cs typeface="Times New Roman"/>
                <a:sym typeface="Times New Roman"/>
              </a:rPr>
              <a:t>2</a:t>
            </a:r>
            <a:r>
              <a:rPr lang="zh-TW" sz="2200" dirty="0">
                <a:solidFill>
                  <a:srgbClr val="000000"/>
                </a:solidFill>
                <a:latin typeface="Times New Roman"/>
                <a:ea typeface="Times New Roman"/>
                <a:cs typeface="Times New Roman"/>
                <a:sym typeface="Times New Roman"/>
              </a:rPr>
              <a:t>子代中雄蠅與雌蠅的比例為何？</a:t>
            </a:r>
            <a:endParaRPr sz="2200" b="1" dirty="0">
              <a:solidFill>
                <a:srgbClr val="000000"/>
              </a:solidFill>
              <a:latin typeface="Times New Roman"/>
              <a:ea typeface="Times New Roman"/>
              <a:cs typeface="Times New Roman"/>
              <a:sym typeface="Times New Roman"/>
            </a:endParaRPr>
          </a:p>
          <a:p>
            <a:pPr marL="0" marR="0" lvl="0" indent="0" algn="l" rtl="0">
              <a:lnSpc>
                <a:spcPct val="146428"/>
              </a:lnSpc>
              <a:spcBef>
                <a:spcPts val="0"/>
              </a:spcBef>
              <a:spcAft>
                <a:spcPts val="0"/>
              </a:spcAft>
              <a:buNone/>
            </a:pPr>
            <a:r>
              <a:rPr lang="zh-TW" sz="2200" b="1" dirty="0">
                <a:solidFill>
                  <a:srgbClr val="000000"/>
                </a:solidFill>
                <a:latin typeface="Times New Roman"/>
                <a:ea typeface="Times New Roman"/>
                <a:cs typeface="Times New Roman"/>
                <a:sym typeface="Times New Roman"/>
              </a:rPr>
              <a:t>      (b) </a:t>
            </a:r>
            <a:r>
              <a:rPr lang="zh-TW" sz="2200" dirty="0">
                <a:solidFill>
                  <a:srgbClr val="000000"/>
                </a:solidFill>
                <a:latin typeface="Times New Roman"/>
                <a:ea typeface="Times New Roman"/>
                <a:cs typeface="Times New Roman"/>
                <a:sym typeface="Times New Roman"/>
              </a:rPr>
              <a:t>F</a:t>
            </a:r>
            <a:r>
              <a:rPr lang="zh-TW" sz="2200" baseline="-25000" dirty="0">
                <a:solidFill>
                  <a:srgbClr val="000000"/>
                </a:solidFill>
                <a:latin typeface="Times New Roman"/>
                <a:ea typeface="Times New Roman"/>
                <a:cs typeface="Times New Roman"/>
                <a:sym typeface="Times New Roman"/>
              </a:rPr>
              <a:t>2</a:t>
            </a:r>
            <a:r>
              <a:rPr lang="zh-TW" sz="2200" dirty="0">
                <a:solidFill>
                  <a:srgbClr val="000000"/>
                </a:solidFill>
                <a:latin typeface="Times New Roman"/>
                <a:ea typeface="Times New Roman"/>
                <a:cs typeface="Times New Roman"/>
                <a:sym typeface="Times New Roman"/>
              </a:rPr>
              <a:t>子代中紅色與白色眼色的比例為何？</a:t>
            </a:r>
            <a:endParaRPr sz="2200" dirty="0">
              <a:solidFill>
                <a:srgbClr val="000000"/>
              </a:solidFill>
              <a:latin typeface="Calibri"/>
              <a:ea typeface="Calibri"/>
              <a:cs typeface="Calibri"/>
              <a:sym typeface="Calibri"/>
            </a:endParaRPr>
          </a:p>
        </p:txBody>
      </p:sp>
      <p:sp>
        <p:nvSpPr>
          <p:cNvPr id="215" name="Google Shape;215;p26"/>
          <p:cNvSpPr txBox="1"/>
          <p:nvPr/>
        </p:nvSpPr>
        <p:spPr>
          <a:xfrm>
            <a:off x="605326" y="1679561"/>
            <a:ext cx="8285400" cy="33246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58333"/>
              </a:lnSpc>
              <a:spcBef>
                <a:spcPts val="0"/>
              </a:spcBef>
              <a:spcAft>
                <a:spcPts val="0"/>
              </a:spcAft>
              <a:buNone/>
            </a:pPr>
            <a:r>
              <a:rPr lang="zh-TW" sz="2000" dirty="0">
                <a:solidFill>
                  <a:srgbClr val="000000"/>
                </a:solidFill>
                <a:latin typeface="Times New Roman"/>
                <a:ea typeface="Times New Roman"/>
                <a:cs typeface="Times New Roman"/>
                <a:sym typeface="Times New Roman"/>
              </a:rPr>
              <a:t>P: ♀ X</a:t>
            </a:r>
            <a:r>
              <a:rPr lang="zh-TW" sz="2000" i="1" baseline="30000" dirty="0">
                <a:solidFill>
                  <a:srgbClr val="000000"/>
                </a:solidFill>
                <a:latin typeface="Times New Roman"/>
                <a:ea typeface="Times New Roman"/>
                <a:cs typeface="Times New Roman"/>
                <a:sym typeface="Times New Roman"/>
              </a:rPr>
              <a:t>eycR</a:t>
            </a:r>
            <a:r>
              <a:rPr lang="zh-TW" sz="2000" dirty="0">
                <a:solidFill>
                  <a:srgbClr val="000000"/>
                </a:solidFill>
                <a:latin typeface="Times New Roman"/>
                <a:ea typeface="Times New Roman"/>
                <a:cs typeface="Times New Roman"/>
                <a:sym typeface="Times New Roman"/>
              </a:rPr>
              <a:t>/X</a:t>
            </a:r>
            <a:r>
              <a:rPr lang="zh-TW" sz="2000" i="1" baseline="30000" dirty="0">
                <a:solidFill>
                  <a:srgbClr val="000000"/>
                </a:solidFill>
                <a:latin typeface="Times New Roman"/>
                <a:ea typeface="Times New Roman"/>
                <a:cs typeface="Times New Roman"/>
                <a:sym typeface="Times New Roman"/>
              </a:rPr>
              <a:t>eycR</a:t>
            </a:r>
            <a:r>
              <a:rPr lang="zh-TW" sz="2000" dirty="0">
                <a:solidFill>
                  <a:srgbClr val="000000"/>
                </a:solidFill>
                <a:latin typeface="Times New Roman"/>
                <a:ea typeface="Times New Roman"/>
                <a:cs typeface="Times New Roman"/>
                <a:sym typeface="Times New Roman"/>
              </a:rPr>
              <a:t> (Red eye color)  ×  ♂ X</a:t>
            </a:r>
            <a:r>
              <a:rPr lang="zh-TW" sz="2000" i="1" baseline="30000" dirty="0">
                <a:solidFill>
                  <a:srgbClr val="000000"/>
                </a:solidFill>
                <a:latin typeface="Times New Roman"/>
                <a:ea typeface="Times New Roman"/>
                <a:cs typeface="Times New Roman"/>
                <a:sym typeface="Times New Roman"/>
              </a:rPr>
              <a:t>eycW</a:t>
            </a:r>
            <a:r>
              <a:rPr lang="zh-TW" sz="2000" dirty="0">
                <a:solidFill>
                  <a:srgbClr val="000000"/>
                </a:solidFill>
                <a:latin typeface="Times New Roman"/>
                <a:ea typeface="Times New Roman"/>
                <a:cs typeface="Times New Roman"/>
                <a:sym typeface="Times New Roman"/>
              </a:rPr>
              <a:t> /Y (White eye color)</a:t>
            </a:r>
            <a:endParaRPr sz="2000" dirty="0">
              <a:solidFill>
                <a:srgbClr val="000000"/>
              </a:solidFill>
              <a:latin typeface="Times New Roman"/>
              <a:ea typeface="Times New Roman"/>
              <a:cs typeface="Times New Roman"/>
              <a:sym typeface="Times New Roman"/>
            </a:endParaRPr>
          </a:p>
          <a:p>
            <a:pPr marL="0" marR="0" lvl="0" indent="0" algn="l" rtl="0">
              <a:lnSpc>
                <a:spcPct val="158333"/>
              </a:lnSpc>
              <a:spcBef>
                <a:spcPts val="0"/>
              </a:spcBef>
              <a:spcAft>
                <a:spcPts val="0"/>
              </a:spcAft>
              <a:buNone/>
            </a:pPr>
            <a:r>
              <a:rPr lang="zh-TW" sz="2000" dirty="0">
                <a:solidFill>
                  <a:srgbClr val="000000"/>
                </a:solidFill>
                <a:latin typeface="Times New Roman"/>
                <a:ea typeface="Times New Roman"/>
                <a:cs typeface="Times New Roman"/>
                <a:sym typeface="Times New Roman"/>
              </a:rPr>
              <a:t>   🡪 F1:  X</a:t>
            </a:r>
            <a:r>
              <a:rPr lang="zh-TW" sz="2000" i="1" baseline="30000" dirty="0">
                <a:solidFill>
                  <a:srgbClr val="000000"/>
                </a:solidFill>
                <a:latin typeface="Times New Roman"/>
                <a:ea typeface="Times New Roman"/>
                <a:cs typeface="Times New Roman"/>
                <a:sym typeface="Times New Roman"/>
              </a:rPr>
              <a:t>eycR</a:t>
            </a:r>
            <a:r>
              <a:rPr lang="zh-TW" sz="2000" dirty="0">
                <a:solidFill>
                  <a:srgbClr val="000000"/>
                </a:solidFill>
                <a:latin typeface="Times New Roman"/>
                <a:ea typeface="Times New Roman"/>
                <a:cs typeface="Times New Roman"/>
                <a:sym typeface="Times New Roman"/>
              </a:rPr>
              <a:t>/Y (Red eye color) 及 X</a:t>
            </a:r>
            <a:r>
              <a:rPr lang="zh-TW" sz="2000" i="1" baseline="30000" dirty="0">
                <a:solidFill>
                  <a:srgbClr val="000000"/>
                </a:solidFill>
                <a:latin typeface="Times New Roman"/>
                <a:ea typeface="Times New Roman"/>
                <a:cs typeface="Times New Roman"/>
                <a:sym typeface="Times New Roman"/>
              </a:rPr>
              <a:t>eycR</a:t>
            </a:r>
            <a:r>
              <a:rPr lang="zh-TW" sz="2000" dirty="0">
                <a:solidFill>
                  <a:srgbClr val="000000"/>
                </a:solidFill>
                <a:latin typeface="Times New Roman"/>
                <a:ea typeface="Times New Roman"/>
                <a:cs typeface="Times New Roman"/>
                <a:sym typeface="Times New Roman"/>
              </a:rPr>
              <a:t>/X</a:t>
            </a:r>
            <a:r>
              <a:rPr lang="zh-TW" sz="2000" i="1" baseline="30000" dirty="0">
                <a:solidFill>
                  <a:srgbClr val="000000"/>
                </a:solidFill>
                <a:latin typeface="Times New Roman"/>
                <a:ea typeface="Times New Roman"/>
                <a:cs typeface="Times New Roman"/>
                <a:sym typeface="Times New Roman"/>
              </a:rPr>
              <a:t>eycW  </a:t>
            </a:r>
            <a:r>
              <a:rPr lang="zh-TW" sz="2000" dirty="0">
                <a:solidFill>
                  <a:srgbClr val="000000"/>
                </a:solidFill>
                <a:latin typeface="Times New Roman"/>
                <a:ea typeface="Times New Roman"/>
                <a:cs typeface="Times New Roman"/>
                <a:sym typeface="Times New Roman"/>
              </a:rPr>
              <a:t>(White eye color)</a:t>
            </a:r>
            <a:endParaRPr sz="2000" dirty="0"/>
          </a:p>
          <a:p>
            <a:pPr marL="228600" marR="0" lvl="0" indent="0" algn="l" rtl="0">
              <a:lnSpc>
                <a:spcPct val="158333"/>
              </a:lnSpc>
              <a:spcBef>
                <a:spcPts val="0"/>
              </a:spcBef>
              <a:spcAft>
                <a:spcPts val="0"/>
              </a:spcAft>
              <a:buNone/>
            </a:pPr>
            <a:endParaRPr sz="2000" dirty="0">
              <a:solidFill>
                <a:srgbClr val="000000"/>
              </a:solidFill>
              <a:latin typeface="Times New Roman"/>
              <a:ea typeface="Times New Roman"/>
              <a:cs typeface="Times New Roman"/>
              <a:sym typeface="Times New Roman"/>
            </a:endParaRPr>
          </a:p>
          <a:p>
            <a:pPr marL="228600" marR="0" lvl="0" indent="0" algn="l" rtl="0">
              <a:lnSpc>
                <a:spcPct val="158333"/>
              </a:lnSpc>
              <a:spcBef>
                <a:spcPts val="0"/>
              </a:spcBef>
              <a:spcAft>
                <a:spcPts val="0"/>
              </a:spcAft>
              <a:buNone/>
            </a:pPr>
            <a:r>
              <a:rPr lang="zh-TW" sz="2000" dirty="0">
                <a:solidFill>
                  <a:srgbClr val="000000"/>
                </a:solidFill>
                <a:latin typeface="Times New Roman"/>
                <a:ea typeface="Times New Roman"/>
                <a:cs typeface="Times New Roman"/>
                <a:sym typeface="Times New Roman"/>
              </a:rPr>
              <a:t>🡪 F</a:t>
            </a:r>
            <a:r>
              <a:rPr lang="zh-TW" sz="2000" baseline="-25000" dirty="0">
                <a:solidFill>
                  <a:srgbClr val="000000"/>
                </a:solidFill>
                <a:latin typeface="Times New Roman"/>
                <a:ea typeface="Times New Roman"/>
                <a:cs typeface="Times New Roman"/>
                <a:sym typeface="Times New Roman"/>
              </a:rPr>
              <a:t>2</a:t>
            </a:r>
            <a:r>
              <a:rPr lang="zh-TW" sz="2000" dirty="0">
                <a:solidFill>
                  <a:srgbClr val="000000"/>
                </a:solidFill>
                <a:latin typeface="Times New Roman"/>
                <a:ea typeface="Times New Roman"/>
                <a:cs typeface="Times New Roman"/>
                <a:sym typeface="Times New Roman"/>
              </a:rPr>
              <a:t>: </a:t>
            </a:r>
            <a:r>
              <a:rPr lang="zh-TW" sz="2000" baseline="-25000" dirty="0">
                <a:solidFill>
                  <a:srgbClr val="000000"/>
                </a:solidFill>
                <a:latin typeface="Times New Roman"/>
                <a:ea typeface="Times New Roman"/>
                <a:cs typeface="Times New Roman"/>
                <a:sym typeface="Times New Roman"/>
              </a:rPr>
              <a:t> </a:t>
            </a:r>
            <a:r>
              <a:rPr lang="zh-TW" sz="2000" dirty="0">
                <a:solidFill>
                  <a:srgbClr val="000000"/>
                </a:solidFill>
                <a:latin typeface="Times New Roman"/>
                <a:ea typeface="Times New Roman"/>
                <a:cs typeface="Times New Roman"/>
                <a:sym typeface="Times New Roman"/>
              </a:rPr>
              <a:t>可得 1：1：1：1 之</a:t>
            </a:r>
            <a:endParaRPr sz="2000" dirty="0">
              <a:solidFill>
                <a:srgbClr val="000000"/>
              </a:solidFill>
              <a:latin typeface="Times New Roman"/>
              <a:ea typeface="Times New Roman"/>
              <a:cs typeface="Times New Roman"/>
              <a:sym typeface="Times New Roman"/>
            </a:endParaRPr>
          </a:p>
          <a:p>
            <a:pPr marL="228600" marR="0" lvl="0" indent="0" algn="l" rtl="0">
              <a:lnSpc>
                <a:spcPct val="158333"/>
              </a:lnSpc>
              <a:spcBef>
                <a:spcPts val="0"/>
              </a:spcBef>
              <a:spcAft>
                <a:spcPts val="0"/>
              </a:spcAft>
              <a:buNone/>
            </a:pPr>
            <a:r>
              <a:rPr lang="zh-TW" sz="2000" dirty="0">
                <a:solidFill>
                  <a:srgbClr val="000000"/>
                </a:solidFill>
                <a:latin typeface="Times New Roman"/>
                <a:ea typeface="Times New Roman"/>
                <a:cs typeface="Times New Roman"/>
                <a:sym typeface="Times New Roman"/>
              </a:rPr>
              <a:t>♀ X</a:t>
            </a:r>
            <a:r>
              <a:rPr lang="zh-TW" sz="2000" i="1" baseline="30000" dirty="0">
                <a:solidFill>
                  <a:srgbClr val="000000"/>
                </a:solidFill>
                <a:latin typeface="Times New Roman"/>
                <a:ea typeface="Times New Roman"/>
                <a:cs typeface="Times New Roman"/>
                <a:sym typeface="Times New Roman"/>
              </a:rPr>
              <a:t>eycR</a:t>
            </a:r>
            <a:r>
              <a:rPr lang="zh-TW" sz="2000" dirty="0">
                <a:solidFill>
                  <a:srgbClr val="000000"/>
                </a:solidFill>
                <a:latin typeface="Times New Roman"/>
                <a:ea typeface="Times New Roman"/>
                <a:cs typeface="Times New Roman"/>
                <a:sym typeface="Times New Roman"/>
              </a:rPr>
              <a:t>/X</a:t>
            </a:r>
            <a:r>
              <a:rPr lang="zh-TW" sz="2000" i="1" baseline="30000" dirty="0">
                <a:solidFill>
                  <a:srgbClr val="000000"/>
                </a:solidFill>
                <a:latin typeface="Times New Roman"/>
                <a:ea typeface="Times New Roman"/>
                <a:cs typeface="Times New Roman"/>
                <a:sym typeface="Times New Roman"/>
              </a:rPr>
              <a:t>eycR </a:t>
            </a:r>
            <a:r>
              <a:rPr lang="zh-TW" sz="2000" dirty="0">
                <a:solidFill>
                  <a:srgbClr val="000000"/>
                </a:solidFill>
                <a:latin typeface="Times New Roman"/>
                <a:ea typeface="Times New Roman"/>
                <a:cs typeface="Times New Roman"/>
                <a:sym typeface="Times New Roman"/>
              </a:rPr>
              <a:t>(Red)：♂X</a:t>
            </a:r>
            <a:r>
              <a:rPr lang="zh-TW" sz="2000" i="1" baseline="30000" dirty="0">
                <a:solidFill>
                  <a:srgbClr val="000000"/>
                </a:solidFill>
                <a:latin typeface="Times New Roman"/>
                <a:ea typeface="Times New Roman"/>
                <a:cs typeface="Times New Roman"/>
                <a:sym typeface="Times New Roman"/>
              </a:rPr>
              <a:t>eycR</a:t>
            </a:r>
            <a:r>
              <a:rPr lang="zh-TW" sz="2000" dirty="0">
                <a:solidFill>
                  <a:srgbClr val="000000"/>
                </a:solidFill>
                <a:latin typeface="Times New Roman"/>
                <a:ea typeface="Times New Roman"/>
                <a:cs typeface="Times New Roman"/>
                <a:sym typeface="Times New Roman"/>
              </a:rPr>
              <a:t>/Y (Red)：♀ X</a:t>
            </a:r>
            <a:r>
              <a:rPr lang="zh-TW" sz="2000" i="1" baseline="30000" dirty="0">
                <a:solidFill>
                  <a:srgbClr val="000000"/>
                </a:solidFill>
                <a:latin typeface="Times New Roman"/>
                <a:ea typeface="Times New Roman"/>
                <a:cs typeface="Times New Roman"/>
                <a:sym typeface="Times New Roman"/>
              </a:rPr>
              <a:t>eycR</a:t>
            </a:r>
            <a:r>
              <a:rPr lang="zh-TW" sz="2000" dirty="0">
                <a:solidFill>
                  <a:srgbClr val="000000"/>
                </a:solidFill>
                <a:latin typeface="Times New Roman"/>
                <a:ea typeface="Times New Roman"/>
                <a:cs typeface="Times New Roman"/>
                <a:sym typeface="Times New Roman"/>
              </a:rPr>
              <a:t>/X</a:t>
            </a:r>
            <a:r>
              <a:rPr lang="zh-TW" sz="2000" i="1" baseline="30000" dirty="0">
                <a:solidFill>
                  <a:srgbClr val="000000"/>
                </a:solidFill>
                <a:latin typeface="Times New Roman"/>
                <a:ea typeface="Times New Roman"/>
                <a:cs typeface="Times New Roman"/>
                <a:sym typeface="Times New Roman"/>
              </a:rPr>
              <a:t>eycW </a:t>
            </a:r>
            <a:r>
              <a:rPr lang="zh-TW" sz="2000" dirty="0">
                <a:solidFill>
                  <a:srgbClr val="000000"/>
                </a:solidFill>
                <a:latin typeface="Times New Roman"/>
                <a:ea typeface="Times New Roman"/>
                <a:cs typeface="Times New Roman"/>
                <a:sym typeface="Times New Roman"/>
              </a:rPr>
              <a:t>(White)：♂X</a:t>
            </a:r>
            <a:r>
              <a:rPr lang="zh-TW" sz="2000" i="1" baseline="30000" dirty="0">
                <a:solidFill>
                  <a:srgbClr val="000000"/>
                </a:solidFill>
                <a:latin typeface="Times New Roman"/>
                <a:ea typeface="Times New Roman"/>
                <a:cs typeface="Times New Roman"/>
                <a:sym typeface="Times New Roman"/>
              </a:rPr>
              <a:t>eycW</a:t>
            </a:r>
            <a:r>
              <a:rPr lang="zh-TW" sz="2000" dirty="0">
                <a:solidFill>
                  <a:srgbClr val="000000"/>
                </a:solidFill>
                <a:latin typeface="Times New Roman"/>
                <a:ea typeface="Times New Roman"/>
                <a:cs typeface="Times New Roman"/>
                <a:sym typeface="Times New Roman"/>
              </a:rPr>
              <a:t>/Y (White)</a:t>
            </a:r>
            <a:endParaRPr sz="2000" dirty="0">
              <a:solidFill>
                <a:srgbClr val="000000"/>
              </a:solidFill>
              <a:latin typeface="Times New Roman"/>
              <a:ea typeface="Times New Roman"/>
              <a:cs typeface="Times New Roman"/>
              <a:sym typeface="Times New Roman"/>
            </a:endParaRPr>
          </a:p>
          <a:p>
            <a:pPr marL="0" marR="0" lvl="0" indent="228600" algn="l" rtl="0">
              <a:lnSpc>
                <a:spcPct val="158333"/>
              </a:lnSpc>
              <a:spcBef>
                <a:spcPts val="0"/>
              </a:spcBef>
              <a:spcAft>
                <a:spcPts val="0"/>
              </a:spcAft>
              <a:buNone/>
            </a:pPr>
            <a:r>
              <a:rPr lang="zh-TW" sz="2000" u="sng" dirty="0">
                <a:solidFill>
                  <a:srgbClr val="000000"/>
                </a:solidFill>
                <a:latin typeface="Times New Roman"/>
                <a:ea typeface="Times New Roman"/>
                <a:cs typeface="Times New Roman"/>
                <a:sym typeface="Times New Roman"/>
              </a:rPr>
              <a:t>Red eye color：White eye color = 1：1</a:t>
            </a:r>
            <a:endParaRPr sz="2000" dirty="0">
              <a:solidFill>
                <a:srgbClr val="000000"/>
              </a:solidFill>
              <a:latin typeface="Times New Roman"/>
              <a:ea typeface="Times New Roman"/>
              <a:cs typeface="Times New Roman"/>
              <a:sym typeface="Times New Roman"/>
            </a:endParaRPr>
          </a:p>
        </p:txBody>
      </p:sp>
      <p:sp>
        <p:nvSpPr>
          <p:cNvPr id="216" name="Google Shape;216;p26"/>
          <p:cNvSpPr txBox="1"/>
          <p:nvPr/>
        </p:nvSpPr>
        <p:spPr>
          <a:xfrm>
            <a:off x="5581723" y="908475"/>
            <a:ext cx="744300" cy="384900"/>
          </a:xfrm>
          <a:prstGeom prst="rect">
            <a:avLst/>
          </a:prstGeom>
          <a:noFill/>
          <a:ln>
            <a:noFill/>
          </a:ln>
        </p:spPr>
        <p:txBody>
          <a:bodyPr spcFirstLastPara="1" wrap="square" lIns="91425" tIns="45700" rIns="91425" bIns="45700" anchor="t" anchorCtr="0">
            <a:spAutoFit/>
          </a:bodyPr>
          <a:lstStyle/>
          <a:p>
            <a:pPr marL="0" marR="0" lvl="0" indent="0" algn="l" rtl="0">
              <a:lnSpc>
                <a:spcPct val="59375"/>
              </a:lnSpc>
              <a:spcBef>
                <a:spcPts val="0"/>
              </a:spcBef>
              <a:spcAft>
                <a:spcPts val="0"/>
              </a:spcAft>
              <a:buNone/>
            </a:pPr>
            <a:r>
              <a:rPr lang="zh-TW" sz="3200" b="1">
                <a:solidFill>
                  <a:srgbClr val="FF0000"/>
                </a:solidFill>
                <a:latin typeface="Times New Roman"/>
                <a:ea typeface="Times New Roman"/>
                <a:cs typeface="Times New Roman"/>
                <a:sym typeface="Times New Roman"/>
              </a:rPr>
              <a:t>1:1</a:t>
            </a:r>
            <a:endParaRPr sz="3200" b="1">
              <a:solidFill>
                <a:srgbClr val="FF0000"/>
              </a:solidFill>
              <a:latin typeface="Times New Roman"/>
              <a:ea typeface="Times New Roman"/>
              <a:cs typeface="Times New Roman"/>
              <a:sym typeface="Times New Roman"/>
            </a:endParaRPr>
          </a:p>
        </p:txBody>
      </p:sp>
      <p:sp>
        <p:nvSpPr>
          <p:cNvPr id="217" name="Google Shape;217;p26"/>
          <p:cNvSpPr txBox="1"/>
          <p:nvPr/>
        </p:nvSpPr>
        <p:spPr>
          <a:xfrm>
            <a:off x="6122194" y="1399782"/>
            <a:ext cx="744300" cy="384900"/>
          </a:xfrm>
          <a:prstGeom prst="rect">
            <a:avLst/>
          </a:prstGeom>
          <a:noFill/>
          <a:ln>
            <a:noFill/>
          </a:ln>
        </p:spPr>
        <p:txBody>
          <a:bodyPr spcFirstLastPara="1" wrap="square" lIns="91425" tIns="45700" rIns="91425" bIns="45700" anchor="t" anchorCtr="0">
            <a:spAutoFit/>
          </a:bodyPr>
          <a:lstStyle/>
          <a:p>
            <a:pPr marL="0" marR="0" lvl="0" indent="0" algn="l" rtl="0">
              <a:lnSpc>
                <a:spcPct val="59375"/>
              </a:lnSpc>
              <a:spcBef>
                <a:spcPts val="0"/>
              </a:spcBef>
              <a:spcAft>
                <a:spcPts val="0"/>
              </a:spcAft>
              <a:buNone/>
            </a:pPr>
            <a:r>
              <a:rPr lang="zh-TW" sz="3200" b="1" dirty="0">
                <a:solidFill>
                  <a:srgbClr val="FF0000"/>
                </a:solidFill>
                <a:latin typeface="Times New Roman"/>
                <a:ea typeface="Times New Roman"/>
                <a:cs typeface="Times New Roman"/>
                <a:sym typeface="Times New Roman"/>
              </a:rPr>
              <a:t>1:1</a:t>
            </a:r>
            <a:endParaRPr sz="3200" b="1" dirty="0">
              <a:solidFill>
                <a:srgbClr val="FF0000"/>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佈景主題">
  <a:themeElements>
    <a:clrScheme name="Office 佈景主題">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3_Office 佈景主題">
  <a:themeElements>
    <a:clrScheme name="Office 佈景主題">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2898</Words>
  <Application>Microsoft Office PowerPoint</Application>
  <PresentationFormat>如螢幕大小 (16:9)</PresentationFormat>
  <Paragraphs>253</Paragraphs>
  <Slides>42</Slides>
  <Notes>33</Notes>
  <HiddenSlides>0</HiddenSlides>
  <MMClips>0</MMClips>
  <ScaleCrop>false</ScaleCrop>
  <HeadingPairs>
    <vt:vector size="6" baseType="variant">
      <vt:variant>
        <vt:lpstr>使用字型</vt:lpstr>
      </vt:variant>
      <vt:variant>
        <vt:i4>9</vt:i4>
      </vt:variant>
      <vt:variant>
        <vt:lpstr>佈景主題</vt:lpstr>
      </vt:variant>
      <vt:variant>
        <vt:i4>4</vt:i4>
      </vt:variant>
      <vt:variant>
        <vt:lpstr>投影片標題</vt:lpstr>
      </vt:variant>
      <vt:variant>
        <vt:i4>42</vt:i4>
      </vt:variant>
    </vt:vector>
  </HeadingPairs>
  <TitlesOfParts>
    <vt:vector size="55" baseType="lpstr">
      <vt:lpstr>Noto Sans Symbols</vt:lpstr>
      <vt:lpstr>Microsoft JhengHei</vt:lpstr>
      <vt:lpstr>Microsoft JhengHei</vt:lpstr>
      <vt:lpstr>新細明體</vt:lpstr>
      <vt:lpstr>DFKai-SB</vt:lpstr>
      <vt:lpstr>Arial</vt:lpstr>
      <vt:lpstr>Calibri</vt:lpstr>
      <vt:lpstr>Calibri Light</vt:lpstr>
      <vt:lpstr>Times New Roman</vt:lpstr>
      <vt:lpstr>Simple Light</vt:lpstr>
      <vt:lpstr>8_Office 佈景主題</vt:lpstr>
      <vt:lpstr>13_Office 佈景主題</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2021學科能力競賽 操作實驗5 海葵的內部構造與功能 題目解析</vt:lpstr>
      <vt:lpstr>主題幹 – 提供基本知識的閱讀以及作答的提示</vt:lpstr>
      <vt:lpstr>第一題 – 藉由圖片引導後續的觀察</vt:lpstr>
      <vt:lpstr>第二題 – 實際觀察</vt:lpstr>
      <vt:lpstr>第三題 – 操作與觀察</vt:lpstr>
      <vt:lpstr>第四題 – 簡易操作與比較</vt:lpstr>
      <vt:lpstr>第五題 – 推理與思考</vt:lpstr>
      <vt:lpstr>第六題 – 推理與統整</vt:lpstr>
      <vt:lpstr>第六題 – 推理與統整</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17</cp:revision>
  <dcterms:modified xsi:type="dcterms:W3CDTF">2021-12-16T07:05:28Z</dcterms:modified>
</cp:coreProperties>
</file>